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8" r:id="rId11"/>
    <p:sldId id="266" r:id="rId12"/>
    <p:sldId id="265" r:id="rId13"/>
    <p:sldId id="267" r:id="rId14"/>
  </p:sldIdLst>
  <p:sldSz cx="14630400" cy="8229600"/>
  <p:notesSz cx="8229600" cy="14630400"/>
  <p:embeddedFontLst>
    <p:embeddedFont>
      <p:font typeface="DM Sans" pitchFamily="2" charset="0"/>
      <p:regular r:id="rId16"/>
    </p:embeddedFont>
    <p:embeddedFont>
      <p:font typeface="Libre Baskerville" panose="02000000000000000000" pitchFamily="2"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55" d="100"/>
          <a:sy n="55" d="100"/>
        </p:scale>
        <p:origin x="6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910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522934"/>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The Future of Liver Surgery in Kenya</a:t>
            </a:r>
            <a:endParaRPr lang="en-US" sz="4450" dirty="0"/>
          </a:p>
        </p:txBody>
      </p:sp>
      <p:sp>
        <p:nvSpPr>
          <p:cNvPr id="4" name="Text 1"/>
          <p:cNvSpPr/>
          <p:nvPr/>
        </p:nvSpPr>
        <p:spPr>
          <a:xfrm>
            <a:off x="793790" y="4031218"/>
            <a:ext cx="2888099" cy="354330"/>
          </a:xfrm>
          <a:prstGeom prst="rect">
            <a:avLst/>
          </a:prstGeom>
          <a:noFill/>
          <a:ln/>
        </p:spPr>
        <p:txBody>
          <a:bodyPr wrap="none" lIns="0" tIns="0" rIns="0" bIns="0" rtlCol="0" anchor="t"/>
          <a:lstStyle/>
          <a:p>
            <a:pPr marL="0" indent="0" algn="l">
              <a:lnSpc>
                <a:spcPts val="2750"/>
              </a:lnSpc>
              <a:buNone/>
            </a:pPr>
            <a:r>
              <a:rPr lang="en-US" sz="2200" dirty="0">
                <a:solidFill>
                  <a:srgbClr val="5C4E3D"/>
                </a:solidFill>
                <a:latin typeface="Libre Baskerville" pitchFamily="34" charset="0"/>
                <a:ea typeface="Libre Baskerville" pitchFamily="34" charset="-122"/>
                <a:cs typeface="Libre Baskerville" pitchFamily="34" charset="-120"/>
              </a:rPr>
              <a:t>Dr. Ondede Kenedy</a:t>
            </a:r>
            <a:endParaRPr lang="en-US" sz="2200" dirty="0"/>
          </a:p>
        </p:txBody>
      </p:sp>
      <p:sp>
        <p:nvSpPr>
          <p:cNvPr id="5" name="Text 2"/>
          <p:cNvSpPr/>
          <p:nvPr/>
        </p:nvSpPr>
        <p:spPr>
          <a:xfrm>
            <a:off x="793790" y="4725710"/>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Consultant Hepatobiliary Surgeon, Kenyatta National Hospital</a:t>
            </a:r>
            <a:endParaRPr lang="en-US" sz="1750" dirty="0"/>
          </a:p>
        </p:txBody>
      </p:sp>
      <p:sp>
        <p:nvSpPr>
          <p:cNvPr id="6" name="Text 3"/>
          <p:cNvSpPr/>
          <p:nvPr/>
        </p:nvSpPr>
        <p:spPr>
          <a:xfrm>
            <a:off x="793790" y="5343763"/>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Gastrosociety of Kenya • November 12</a:t>
            </a:r>
            <a:r>
              <a:rPr lang="en-US" sz="1750" baseline="30000" dirty="0">
                <a:solidFill>
                  <a:srgbClr val="454240"/>
                </a:solidFill>
                <a:latin typeface="DM Sans" pitchFamily="34" charset="0"/>
                <a:ea typeface="DM Sans" pitchFamily="34" charset="-122"/>
                <a:cs typeface="DM Sans" pitchFamily="34" charset="-120"/>
              </a:rPr>
              <a:t>th</a:t>
            </a:r>
            <a:r>
              <a:rPr lang="en-US" sz="1750" dirty="0">
                <a:solidFill>
                  <a:srgbClr val="454240"/>
                </a:solidFill>
                <a:latin typeface="DM Sans" pitchFamily="34" charset="0"/>
                <a:ea typeface="DM Sans" pitchFamily="34" charset="-122"/>
                <a:cs typeface="DM Sans" pitchFamily="34" charset="-120"/>
              </a:rPr>
              <a:t> , 2025</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CC414D-F9C0-4454-1D06-842BECE719FE}"/>
              </a:ext>
            </a:extLst>
          </p:cNvPr>
          <p:cNvSpPr/>
          <p:nvPr/>
        </p:nvSpPr>
        <p:spPr>
          <a:xfrm>
            <a:off x="12847899" y="7766613"/>
            <a:ext cx="1655179" cy="335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A6925CE-4EDF-2542-7085-4F3B087CF45B}"/>
              </a:ext>
            </a:extLst>
          </p:cNvPr>
          <p:cNvSpPr/>
          <p:nvPr/>
        </p:nvSpPr>
        <p:spPr>
          <a:xfrm>
            <a:off x="0" y="0"/>
            <a:ext cx="14630400" cy="822960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D667393-A2B4-2FB3-70E0-6185D9962559}"/>
              </a:ext>
            </a:extLst>
          </p:cNvPr>
          <p:cNvPicPr>
            <a:picLocks noChangeAspect="1"/>
          </p:cNvPicPr>
          <p:nvPr/>
        </p:nvPicPr>
        <p:blipFill>
          <a:blip r:embed="rId2"/>
          <a:stretch>
            <a:fillRect/>
          </a:stretch>
        </p:blipFill>
        <p:spPr>
          <a:xfrm>
            <a:off x="81023" y="739722"/>
            <a:ext cx="6921661" cy="5173883"/>
          </a:xfrm>
          <a:prstGeom prst="rect">
            <a:avLst/>
          </a:prstGeom>
        </p:spPr>
      </p:pic>
      <p:pic>
        <p:nvPicPr>
          <p:cNvPr id="7" name="Picture 6">
            <a:extLst>
              <a:ext uri="{FF2B5EF4-FFF2-40B4-BE49-F238E27FC236}">
                <a16:creationId xmlns:a16="http://schemas.microsoft.com/office/drawing/2014/main" id="{A8EB4F04-C884-9B33-0884-547A41544E41}"/>
              </a:ext>
            </a:extLst>
          </p:cNvPr>
          <p:cNvPicPr>
            <a:picLocks noChangeAspect="1"/>
          </p:cNvPicPr>
          <p:nvPr/>
        </p:nvPicPr>
        <p:blipFill>
          <a:blip r:embed="rId3"/>
          <a:stretch>
            <a:fillRect/>
          </a:stretch>
        </p:blipFill>
        <p:spPr>
          <a:xfrm>
            <a:off x="7465671" y="2581154"/>
            <a:ext cx="7164729" cy="5521124"/>
          </a:xfrm>
          <a:prstGeom prst="rect">
            <a:avLst/>
          </a:prstGeom>
        </p:spPr>
      </p:pic>
      <p:sp>
        <p:nvSpPr>
          <p:cNvPr id="8" name="TextBox 7">
            <a:extLst>
              <a:ext uri="{FF2B5EF4-FFF2-40B4-BE49-F238E27FC236}">
                <a16:creationId xmlns:a16="http://schemas.microsoft.com/office/drawing/2014/main" id="{89A033FD-59C8-4376-A172-0709568A9FCB}"/>
              </a:ext>
            </a:extLst>
          </p:cNvPr>
          <p:cNvSpPr txBox="1"/>
          <p:nvPr/>
        </p:nvSpPr>
        <p:spPr>
          <a:xfrm>
            <a:off x="816015" y="6286772"/>
            <a:ext cx="5833641" cy="416974"/>
          </a:xfrm>
          <a:prstGeom prst="rect">
            <a:avLst/>
          </a:prstGeom>
          <a:noFill/>
        </p:spPr>
        <p:txBody>
          <a:bodyPr wrap="square" rtlCol="0">
            <a:spAutoFit/>
          </a:bodyPr>
          <a:lstStyle/>
          <a:p>
            <a:pPr>
              <a:lnSpc>
                <a:spcPts val="2350"/>
              </a:lnSpc>
            </a:pPr>
            <a:r>
              <a:rPr lang="en-US" sz="2800" dirty="0">
                <a:solidFill>
                  <a:srgbClr val="454240"/>
                </a:solidFill>
                <a:latin typeface="Libre Baskerville" pitchFamily="34" charset="0"/>
              </a:rPr>
              <a:t>Impacted CBD stone</a:t>
            </a:r>
          </a:p>
        </p:txBody>
      </p:sp>
      <p:sp>
        <p:nvSpPr>
          <p:cNvPr id="9" name="TextBox 8">
            <a:extLst>
              <a:ext uri="{FF2B5EF4-FFF2-40B4-BE49-F238E27FC236}">
                <a16:creationId xmlns:a16="http://schemas.microsoft.com/office/drawing/2014/main" id="{E9C903B2-CA5D-DEA2-76F0-AA1874DA5CEB}"/>
              </a:ext>
            </a:extLst>
          </p:cNvPr>
          <p:cNvSpPr txBox="1"/>
          <p:nvPr/>
        </p:nvSpPr>
        <p:spPr>
          <a:xfrm>
            <a:off x="8229600" y="2018998"/>
            <a:ext cx="5173883" cy="416974"/>
          </a:xfrm>
          <a:prstGeom prst="rect">
            <a:avLst/>
          </a:prstGeom>
          <a:noFill/>
        </p:spPr>
        <p:txBody>
          <a:bodyPr wrap="square" rtlCol="0">
            <a:spAutoFit/>
          </a:bodyPr>
          <a:lstStyle/>
          <a:p>
            <a:pPr>
              <a:lnSpc>
                <a:spcPts val="2350"/>
              </a:lnSpc>
            </a:pPr>
            <a:r>
              <a:rPr lang="en-US" sz="2800" dirty="0">
                <a:solidFill>
                  <a:srgbClr val="454240"/>
                </a:solidFill>
                <a:latin typeface="Libre Baskerville" pitchFamily="34" charset="0"/>
              </a:rPr>
              <a:t>Hilar cholangiocarcinoma</a:t>
            </a:r>
          </a:p>
        </p:txBody>
      </p:sp>
    </p:spTree>
    <p:extLst>
      <p:ext uri="{BB962C8B-B14F-4D97-AF65-F5344CB8AC3E}">
        <p14:creationId xmlns:p14="http://schemas.microsoft.com/office/powerpoint/2010/main" val="301405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DCD156-7A54-0C64-1185-D1ABDF957481}"/>
              </a:ext>
            </a:extLst>
          </p:cNvPr>
          <p:cNvSpPr/>
          <p:nvPr/>
        </p:nvSpPr>
        <p:spPr>
          <a:xfrm>
            <a:off x="12847899" y="7766613"/>
            <a:ext cx="1655179" cy="335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VID-20251113-WA0017">
            <a:hlinkClick r:id="" action="ppaction://media"/>
            <a:extLst>
              <a:ext uri="{FF2B5EF4-FFF2-40B4-BE49-F238E27FC236}">
                <a16:creationId xmlns:a16="http://schemas.microsoft.com/office/drawing/2014/main" id="{D38A2883-7C7F-9D54-EDB2-F65DD0E71E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8815" y="405114"/>
            <a:ext cx="13854895" cy="6574420"/>
          </a:xfrm>
          <a:prstGeom prst="rect">
            <a:avLst/>
          </a:prstGeom>
        </p:spPr>
      </p:pic>
    </p:spTree>
    <p:extLst>
      <p:ext uri="{BB962C8B-B14F-4D97-AF65-F5344CB8AC3E}">
        <p14:creationId xmlns:p14="http://schemas.microsoft.com/office/powerpoint/2010/main" val="8556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710922"/>
            <a:ext cx="8235196" cy="531614"/>
          </a:xfrm>
          <a:prstGeom prst="rect">
            <a:avLst/>
          </a:prstGeom>
          <a:noFill/>
          <a:ln/>
        </p:spPr>
        <p:txBody>
          <a:bodyPr wrap="none" lIns="0" tIns="0" rIns="0" bIns="0" rtlCol="0" anchor="t"/>
          <a:lstStyle/>
          <a:p>
            <a:pPr marL="0" indent="0" algn="l">
              <a:lnSpc>
                <a:spcPts val="4150"/>
              </a:lnSpc>
              <a:buNone/>
            </a:pPr>
            <a:r>
              <a:rPr lang="en-US" sz="3300" dirty="0">
                <a:solidFill>
                  <a:srgbClr val="5C4E3D"/>
                </a:solidFill>
                <a:latin typeface="Libre Baskerville" pitchFamily="34" charset="0"/>
                <a:ea typeface="Libre Baskerville" pitchFamily="34" charset="-122"/>
                <a:cs typeface="Libre Baskerville" pitchFamily="34" charset="-120"/>
              </a:rPr>
              <a:t>Cholangioscopy: Clinical Applications</a:t>
            </a:r>
            <a:endParaRPr lang="en-US" sz="3300" dirty="0"/>
          </a:p>
        </p:txBody>
      </p:sp>
      <p:pic>
        <p:nvPicPr>
          <p:cNvPr id="3" name="Image 0" descr="preencoded.png"/>
          <p:cNvPicPr>
            <a:picLocks noChangeAspect="1"/>
          </p:cNvPicPr>
          <p:nvPr/>
        </p:nvPicPr>
        <p:blipFill>
          <a:blip r:embed="rId3"/>
          <a:stretch>
            <a:fillRect/>
          </a:stretch>
        </p:blipFill>
        <p:spPr>
          <a:xfrm>
            <a:off x="793790" y="1689021"/>
            <a:ext cx="3725942" cy="2963347"/>
          </a:xfrm>
          <a:prstGeom prst="rect">
            <a:avLst/>
          </a:prstGeom>
        </p:spPr>
      </p:pic>
      <p:sp>
        <p:nvSpPr>
          <p:cNvPr id="4" name="Text 1"/>
          <p:cNvSpPr/>
          <p:nvPr/>
        </p:nvSpPr>
        <p:spPr>
          <a:xfrm>
            <a:off x="6184463" y="1650683"/>
            <a:ext cx="7659648" cy="544354"/>
          </a:xfrm>
          <a:prstGeom prst="rect">
            <a:avLst/>
          </a:prstGeom>
          <a:noFill/>
          <a:ln/>
        </p:spPr>
        <p:txBody>
          <a:bodyPr wrap="square" lIns="0" tIns="0" rIns="0" bIns="0" rtlCol="0" anchor="t"/>
          <a:lstStyle/>
          <a:p>
            <a:pPr marL="0" indent="0" algn="l">
              <a:lnSpc>
                <a:spcPts val="2100"/>
              </a:lnSpc>
              <a:buNone/>
            </a:pPr>
            <a:r>
              <a:rPr lang="en-US" sz="1300" dirty="0">
                <a:solidFill>
                  <a:srgbClr val="454240"/>
                </a:solidFill>
                <a:latin typeface="DM Sans" pitchFamily="34" charset="0"/>
                <a:ea typeface="DM Sans" pitchFamily="34" charset="-122"/>
                <a:cs typeface="DM Sans" pitchFamily="34" charset="-120"/>
              </a:rPr>
              <a:t>Direct cholangioscopy provides transformative diagnostic and therapeutic capabilities for complex hepatobiliary pathology that extends beyond conventional ERCP.</a:t>
            </a:r>
            <a:endParaRPr lang="en-US" sz="130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8162" y="2391608"/>
            <a:ext cx="255151" cy="255151"/>
          </a:xfrm>
          <a:prstGeom prst="rect">
            <a:avLst/>
          </a:prstGeom>
        </p:spPr>
      </p:pic>
      <p:sp>
        <p:nvSpPr>
          <p:cNvPr id="6" name="Text 2"/>
          <p:cNvSpPr/>
          <p:nvPr/>
        </p:nvSpPr>
        <p:spPr>
          <a:xfrm>
            <a:off x="6737152" y="2386370"/>
            <a:ext cx="3461861" cy="265747"/>
          </a:xfrm>
          <a:prstGeom prst="rect">
            <a:avLst/>
          </a:prstGeom>
          <a:noFill/>
          <a:ln/>
        </p:spPr>
        <p:txBody>
          <a:bodyPr wrap="none" lIns="0" tIns="0" rIns="0" bIns="0" rtlCol="0" anchor="t"/>
          <a:lstStyle/>
          <a:p>
            <a:pPr marL="0" indent="0" algn="l">
              <a:lnSpc>
                <a:spcPts val="2050"/>
              </a:lnSpc>
              <a:buNone/>
            </a:pPr>
            <a:r>
              <a:rPr lang="en-US" sz="1650" dirty="0">
                <a:solidFill>
                  <a:srgbClr val="454240"/>
                </a:solidFill>
                <a:latin typeface="Libre Baskerville" pitchFamily="34" charset="0"/>
                <a:ea typeface="Libre Baskerville" pitchFamily="34" charset="-122"/>
                <a:cs typeface="Libre Baskerville" pitchFamily="34" charset="-120"/>
              </a:rPr>
              <a:t>Indeterminate Biliary Strictures</a:t>
            </a:r>
            <a:endParaRPr lang="en-US" sz="1650" dirty="0"/>
          </a:p>
        </p:txBody>
      </p:sp>
      <p:sp>
        <p:nvSpPr>
          <p:cNvPr id="7" name="Text 3"/>
          <p:cNvSpPr/>
          <p:nvPr/>
        </p:nvSpPr>
        <p:spPr>
          <a:xfrm>
            <a:off x="6737152" y="2822138"/>
            <a:ext cx="7106960" cy="544354"/>
          </a:xfrm>
          <a:prstGeom prst="rect">
            <a:avLst/>
          </a:prstGeom>
          <a:noFill/>
          <a:ln/>
        </p:spPr>
        <p:txBody>
          <a:bodyPr wrap="square" lIns="0" tIns="0" rIns="0" bIns="0" rtlCol="0" anchor="t"/>
          <a:lstStyle/>
          <a:p>
            <a:pPr marL="0" indent="0" algn="l">
              <a:lnSpc>
                <a:spcPts val="2100"/>
              </a:lnSpc>
              <a:buNone/>
            </a:pPr>
            <a:r>
              <a:rPr lang="en-US" sz="1300" dirty="0">
                <a:solidFill>
                  <a:srgbClr val="454240"/>
                </a:solidFill>
                <a:latin typeface="DM Sans" pitchFamily="34" charset="0"/>
                <a:ea typeface="DM Sans" pitchFamily="34" charset="-122"/>
                <a:cs typeface="DM Sans" pitchFamily="34" charset="-120"/>
              </a:rPr>
              <a:t>Direct visualization with targeted biopsies distinguishes benign from malignant strictures when imaging and brush cytology are inconclusive.</a:t>
            </a:r>
            <a:endParaRPr lang="en-US" sz="1300" dirty="0"/>
          </a:p>
        </p:txBody>
      </p:sp>
      <p:pic>
        <p:nvPicPr>
          <p:cNvPr id="8" name="Image 2"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8162" y="3711892"/>
            <a:ext cx="255151" cy="255151"/>
          </a:xfrm>
          <a:prstGeom prst="rect">
            <a:avLst/>
          </a:prstGeom>
        </p:spPr>
      </p:pic>
      <p:sp>
        <p:nvSpPr>
          <p:cNvPr id="9" name="Text 4"/>
          <p:cNvSpPr/>
          <p:nvPr/>
        </p:nvSpPr>
        <p:spPr>
          <a:xfrm>
            <a:off x="6737152" y="3706654"/>
            <a:ext cx="3181826" cy="265747"/>
          </a:xfrm>
          <a:prstGeom prst="rect">
            <a:avLst/>
          </a:prstGeom>
          <a:noFill/>
          <a:ln/>
        </p:spPr>
        <p:txBody>
          <a:bodyPr wrap="none" lIns="0" tIns="0" rIns="0" bIns="0" rtlCol="0" anchor="t"/>
          <a:lstStyle/>
          <a:p>
            <a:pPr marL="0" indent="0" algn="l">
              <a:lnSpc>
                <a:spcPts val="2050"/>
              </a:lnSpc>
              <a:buNone/>
            </a:pPr>
            <a:r>
              <a:rPr lang="en-US" sz="1650" dirty="0">
                <a:solidFill>
                  <a:srgbClr val="454240"/>
                </a:solidFill>
                <a:latin typeface="Libre Baskerville" pitchFamily="34" charset="0"/>
                <a:ea typeface="Libre Baskerville" pitchFamily="34" charset="-122"/>
                <a:cs typeface="Libre Baskerville" pitchFamily="34" charset="-120"/>
              </a:rPr>
              <a:t>Complex Stone Management</a:t>
            </a:r>
            <a:endParaRPr lang="en-US" sz="1650" dirty="0"/>
          </a:p>
        </p:txBody>
      </p:sp>
      <p:sp>
        <p:nvSpPr>
          <p:cNvPr id="10" name="Text 5"/>
          <p:cNvSpPr/>
          <p:nvPr/>
        </p:nvSpPr>
        <p:spPr>
          <a:xfrm>
            <a:off x="6737152" y="4142423"/>
            <a:ext cx="7106960" cy="544354"/>
          </a:xfrm>
          <a:prstGeom prst="rect">
            <a:avLst/>
          </a:prstGeom>
          <a:noFill/>
          <a:ln/>
        </p:spPr>
        <p:txBody>
          <a:bodyPr wrap="square" lIns="0" tIns="0" rIns="0" bIns="0" rtlCol="0" anchor="t"/>
          <a:lstStyle/>
          <a:p>
            <a:pPr marL="0" indent="0" algn="l">
              <a:lnSpc>
                <a:spcPts val="2100"/>
              </a:lnSpc>
              <a:buNone/>
            </a:pPr>
            <a:r>
              <a:rPr lang="en-US" sz="1300" dirty="0">
                <a:solidFill>
                  <a:srgbClr val="454240"/>
                </a:solidFill>
                <a:latin typeface="DM Sans" pitchFamily="34" charset="0"/>
                <a:ea typeface="DM Sans" pitchFamily="34" charset="-122"/>
                <a:cs typeface="DM Sans" pitchFamily="34" charset="-120"/>
              </a:rPr>
              <a:t>Enables treatment of difficult bile duct stones resistant to conventional extraction through direct visualization and lithotripsy.</a:t>
            </a:r>
            <a:endParaRPr lang="en-US" sz="1300" dirty="0"/>
          </a:p>
        </p:txBody>
      </p:sp>
      <p:pic>
        <p:nvPicPr>
          <p:cNvPr id="11" name="Image 3"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8162" y="5032177"/>
            <a:ext cx="255151" cy="255151"/>
          </a:xfrm>
          <a:prstGeom prst="rect">
            <a:avLst/>
          </a:prstGeom>
        </p:spPr>
      </p:pic>
      <p:sp>
        <p:nvSpPr>
          <p:cNvPr id="12" name="Text 6"/>
          <p:cNvSpPr/>
          <p:nvPr/>
        </p:nvSpPr>
        <p:spPr>
          <a:xfrm>
            <a:off x="6737152" y="5026938"/>
            <a:ext cx="2651165" cy="265747"/>
          </a:xfrm>
          <a:prstGeom prst="rect">
            <a:avLst/>
          </a:prstGeom>
          <a:noFill/>
          <a:ln/>
        </p:spPr>
        <p:txBody>
          <a:bodyPr wrap="none" lIns="0" tIns="0" rIns="0" bIns="0" rtlCol="0" anchor="t"/>
          <a:lstStyle/>
          <a:p>
            <a:pPr marL="0" indent="0" algn="l">
              <a:lnSpc>
                <a:spcPts val="2050"/>
              </a:lnSpc>
              <a:buNone/>
            </a:pPr>
            <a:r>
              <a:rPr lang="en-US" sz="1650" dirty="0">
                <a:solidFill>
                  <a:srgbClr val="454240"/>
                </a:solidFill>
                <a:latin typeface="Libre Baskerville" pitchFamily="34" charset="0"/>
                <a:ea typeface="Libre Baskerville" pitchFamily="34" charset="-122"/>
                <a:cs typeface="Libre Baskerville" pitchFamily="34" charset="-120"/>
              </a:rPr>
              <a:t>Tumor Staging &amp; Extent</a:t>
            </a:r>
            <a:endParaRPr lang="en-US" sz="1650" dirty="0"/>
          </a:p>
        </p:txBody>
      </p:sp>
      <p:sp>
        <p:nvSpPr>
          <p:cNvPr id="13" name="Text 7"/>
          <p:cNvSpPr/>
          <p:nvPr/>
        </p:nvSpPr>
        <p:spPr>
          <a:xfrm>
            <a:off x="6737152" y="5462707"/>
            <a:ext cx="7106960" cy="544354"/>
          </a:xfrm>
          <a:prstGeom prst="rect">
            <a:avLst/>
          </a:prstGeom>
          <a:noFill/>
          <a:ln/>
        </p:spPr>
        <p:txBody>
          <a:bodyPr wrap="square" lIns="0" tIns="0" rIns="0" bIns="0" rtlCol="0" anchor="t"/>
          <a:lstStyle/>
          <a:p>
            <a:pPr marL="0" indent="0" algn="l">
              <a:lnSpc>
                <a:spcPts val="2100"/>
              </a:lnSpc>
              <a:buNone/>
            </a:pPr>
            <a:r>
              <a:rPr lang="en-US" sz="1300" dirty="0">
                <a:solidFill>
                  <a:srgbClr val="454240"/>
                </a:solidFill>
                <a:latin typeface="DM Sans" pitchFamily="34" charset="0"/>
                <a:ea typeface="DM Sans" pitchFamily="34" charset="-122"/>
                <a:cs typeface="DM Sans" pitchFamily="34" charset="-120"/>
              </a:rPr>
              <a:t>Assesses longitudinal tumor spread in cholangiocarcinoma, guiding surgical planning and resectability decisions.</a:t>
            </a:r>
            <a:endParaRPr lang="en-US" sz="1300" dirty="0"/>
          </a:p>
        </p:txBody>
      </p:sp>
      <p:pic>
        <p:nvPicPr>
          <p:cNvPr id="14" name="Image 4"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8162" y="6352461"/>
            <a:ext cx="255151" cy="255151"/>
          </a:xfrm>
          <a:prstGeom prst="rect">
            <a:avLst/>
          </a:prstGeom>
        </p:spPr>
      </p:pic>
      <p:sp>
        <p:nvSpPr>
          <p:cNvPr id="15" name="Text 8"/>
          <p:cNvSpPr/>
          <p:nvPr/>
        </p:nvSpPr>
        <p:spPr>
          <a:xfrm>
            <a:off x="6737152" y="6347222"/>
            <a:ext cx="2437090" cy="265747"/>
          </a:xfrm>
          <a:prstGeom prst="rect">
            <a:avLst/>
          </a:prstGeom>
          <a:noFill/>
          <a:ln/>
        </p:spPr>
        <p:txBody>
          <a:bodyPr wrap="none" lIns="0" tIns="0" rIns="0" bIns="0" rtlCol="0" anchor="t"/>
          <a:lstStyle/>
          <a:p>
            <a:pPr marL="0" indent="0" algn="l">
              <a:lnSpc>
                <a:spcPts val="2050"/>
              </a:lnSpc>
              <a:buNone/>
            </a:pPr>
            <a:r>
              <a:rPr lang="en-US" sz="1650" dirty="0">
                <a:solidFill>
                  <a:srgbClr val="454240"/>
                </a:solidFill>
                <a:latin typeface="Libre Baskerville" pitchFamily="34" charset="0"/>
                <a:ea typeface="Libre Baskerville" pitchFamily="34" charset="-122"/>
                <a:cs typeface="Libre Baskerville" pitchFamily="34" charset="-120"/>
              </a:rPr>
              <a:t>Therapeutic Guidance</a:t>
            </a:r>
            <a:endParaRPr lang="en-US" sz="1650" dirty="0"/>
          </a:p>
        </p:txBody>
      </p:sp>
      <p:sp>
        <p:nvSpPr>
          <p:cNvPr id="16" name="Text 9"/>
          <p:cNvSpPr/>
          <p:nvPr/>
        </p:nvSpPr>
        <p:spPr>
          <a:xfrm>
            <a:off x="6737152" y="6782991"/>
            <a:ext cx="7106960" cy="544354"/>
          </a:xfrm>
          <a:prstGeom prst="rect">
            <a:avLst/>
          </a:prstGeom>
          <a:noFill/>
          <a:ln/>
        </p:spPr>
        <p:txBody>
          <a:bodyPr wrap="square" lIns="0" tIns="0" rIns="0" bIns="0" rtlCol="0" anchor="t"/>
          <a:lstStyle/>
          <a:p>
            <a:pPr marL="0" indent="0" algn="l">
              <a:lnSpc>
                <a:spcPts val="2100"/>
              </a:lnSpc>
              <a:buNone/>
            </a:pPr>
            <a:r>
              <a:rPr lang="en-US" sz="1300" dirty="0">
                <a:solidFill>
                  <a:srgbClr val="454240"/>
                </a:solidFill>
                <a:latin typeface="DM Sans" pitchFamily="34" charset="0"/>
                <a:ea typeface="DM Sans" pitchFamily="34" charset="-122"/>
                <a:cs typeface="DM Sans" pitchFamily="34" charset="-120"/>
              </a:rPr>
              <a:t>Directs ablative therapies including radiofrequency ablation for intraductal tumors under direct visualization.</a:t>
            </a:r>
            <a:endParaRPr lang="en-US" sz="1300" dirty="0"/>
          </a:p>
        </p:txBody>
      </p:sp>
      <p:sp>
        <p:nvSpPr>
          <p:cNvPr id="17" name="Rectangle 16">
            <a:extLst>
              <a:ext uri="{FF2B5EF4-FFF2-40B4-BE49-F238E27FC236}">
                <a16:creationId xmlns:a16="http://schemas.microsoft.com/office/drawing/2014/main" id="{26BF8DAC-CBBE-ADBF-4782-DFD00C3A2C55}"/>
              </a:ext>
            </a:extLst>
          </p:cNvPr>
          <p:cNvSpPr/>
          <p:nvPr/>
        </p:nvSpPr>
        <p:spPr>
          <a:xfrm>
            <a:off x="12847899" y="7766613"/>
            <a:ext cx="1655179" cy="335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E64031-2970-0FFB-FDE7-79775CB5D82D}"/>
              </a:ext>
            </a:extLst>
          </p:cNvPr>
          <p:cNvSpPr/>
          <p:nvPr/>
        </p:nvSpPr>
        <p:spPr>
          <a:xfrm>
            <a:off x="12847899" y="7766613"/>
            <a:ext cx="1655179" cy="335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899979B-88E7-DA80-7DEC-81A48163230D}"/>
              </a:ext>
            </a:extLst>
          </p:cNvPr>
          <p:cNvPicPr>
            <a:picLocks noChangeAspect="1"/>
          </p:cNvPicPr>
          <p:nvPr/>
        </p:nvPicPr>
        <p:blipFill>
          <a:blip r:embed="rId2"/>
          <a:stretch>
            <a:fillRect/>
          </a:stretch>
        </p:blipFill>
        <p:spPr>
          <a:xfrm>
            <a:off x="1" y="0"/>
            <a:ext cx="14630400" cy="8229599"/>
          </a:xfrm>
          <a:prstGeom prst="rect">
            <a:avLst/>
          </a:prstGeom>
        </p:spPr>
      </p:pic>
    </p:spTree>
    <p:extLst>
      <p:ext uri="{BB962C8B-B14F-4D97-AF65-F5344CB8AC3E}">
        <p14:creationId xmlns:p14="http://schemas.microsoft.com/office/powerpoint/2010/main" val="1988865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996202"/>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Declarations</a:t>
            </a:r>
            <a:endParaRPr lang="en-US" sz="4450" dirty="0"/>
          </a:p>
        </p:txBody>
      </p:sp>
      <p:sp>
        <p:nvSpPr>
          <p:cNvPr id="3" name="Shape 1"/>
          <p:cNvSpPr/>
          <p:nvPr/>
        </p:nvSpPr>
        <p:spPr>
          <a:xfrm>
            <a:off x="793790" y="3158609"/>
            <a:ext cx="6407944" cy="2093714"/>
          </a:xfrm>
          <a:prstGeom prst="roundRect">
            <a:avLst>
              <a:gd name="adj" fmla="val 4550"/>
            </a:avLst>
          </a:prstGeom>
          <a:solidFill>
            <a:srgbClr val="FFFDFA"/>
          </a:solidFill>
          <a:ln w="30480">
            <a:solidFill>
              <a:srgbClr val="DDD3BA"/>
            </a:solidFill>
            <a:prstDash val="solid"/>
          </a:ln>
        </p:spPr>
      </p:sp>
      <p:sp>
        <p:nvSpPr>
          <p:cNvPr id="4" name="Text 2"/>
          <p:cNvSpPr/>
          <p:nvPr/>
        </p:nvSpPr>
        <p:spPr>
          <a:xfrm>
            <a:off x="1051084" y="3415903"/>
            <a:ext cx="3263027"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No Conflict of Interest</a:t>
            </a:r>
            <a:endParaRPr lang="en-US" sz="2200" dirty="0"/>
          </a:p>
        </p:txBody>
      </p:sp>
      <p:sp>
        <p:nvSpPr>
          <p:cNvPr id="5" name="Text 3"/>
          <p:cNvSpPr/>
          <p:nvPr/>
        </p:nvSpPr>
        <p:spPr>
          <a:xfrm>
            <a:off x="1051084" y="3906322"/>
            <a:ext cx="5893356" cy="1088708"/>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This presentation contains no commercial bias or conflicts that could influence clinical recommendations or decision-making.</a:t>
            </a:r>
            <a:endParaRPr lang="en-US" sz="1750" dirty="0"/>
          </a:p>
        </p:txBody>
      </p:sp>
      <p:sp>
        <p:nvSpPr>
          <p:cNvPr id="6" name="Shape 4"/>
          <p:cNvSpPr/>
          <p:nvPr/>
        </p:nvSpPr>
        <p:spPr>
          <a:xfrm>
            <a:off x="7428548" y="3158609"/>
            <a:ext cx="6408063" cy="2093714"/>
          </a:xfrm>
          <a:prstGeom prst="roundRect">
            <a:avLst>
              <a:gd name="adj" fmla="val 4550"/>
            </a:avLst>
          </a:prstGeom>
          <a:solidFill>
            <a:srgbClr val="FFFDFA"/>
          </a:solidFill>
          <a:ln w="30480">
            <a:solidFill>
              <a:srgbClr val="DDD3BA"/>
            </a:solidFill>
            <a:prstDash val="solid"/>
          </a:ln>
        </p:spPr>
      </p:sp>
      <p:sp>
        <p:nvSpPr>
          <p:cNvPr id="7" name="Text 5"/>
          <p:cNvSpPr/>
          <p:nvPr/>
        </p:nvSpPr>
        <p:spPr>
          <a:xfrm>
            <a:off x="7685842" y="3415903"/>
            <a:ext cx="3742492"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No Financial Sponsorship</a:t>
            </a:r>
            <a:endParaRPr lang="en-US" sz="2200" dirty="0"/>
          </a:p>
        </p:txBody>
      </p:sp>
      <p:sp>
        <p:nvSpPr>
          <p:cNvPr id="8" name="Text 6"/>
          <p:cNvSpPr/>
          <p:nvPr/>
        </p:nvSpPr>
        <p:spPr>
          <a:xfrm>
            <a:off x="7685842" y="3906322"/>
            <a:ext cx="5893475" cy="1088708"/>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No pharmaceutical companies, medical device manufacturers, or other commercial entities provided funding or support for this presentation.</a:t>
            </a:r>
            <a:endParaRPr lang="en-US" sz="1750" dirty="0"/>
          </a:p>
        </p:txBody>
      </p:sp>
      <p:sp>
        <p:nvSpPr>
          <p:cNvPr id="9" name="Text 7"/>
          <p:cNvSpPr/>
          <p:nvPr/>
        </p:nvSpPr>
        <p:spPr>
          <a:xfrm>
            <a:off x="793790" y="5507474"/>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All content represents independent clinical expertise and evidence-based practice recommendations for hepatobiliary surgery in the Kenyan context.</a:t>
            </a:r>
            <a:endParaRPr lang="en-US" sz="1750" dirty="0"/>
          </a:p>
        </p:txBody>
      </p:sp>
      <p:sp>
        <p:nvSpPr>
          <p:cNvPr id="10" name="Rectangle 9">
            <a:extLst>
              <a:ext uri="{FF2B5EF4-FFF2-40B4-BE49-F238E27FC236}">
                <a16:creationId xmlns:a16="http://schemas.microsoft.com/office/drawing/2014/main" id="{B1EFE029-425D-CC3F-A7A4-8472EF429CCD}"/>
              </a:ext>
            </a:extLst>
          </p:cNvPr>
          <p:cNvSpPr/>
          <p:nvPr/>
        </p:nvSpPr>
        <p:spPr>
          <a:xfrm>
            <a:off x="12847899" y="7766613"/>
            <a:ext cx="1655179" cy="335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629483"/>
            <a:ext cx="8959215" cy="673418"/>
          </a:xfrm>
          <a:prstGeom prst="rect">
            <a:avLst/>
          </a:prstGeom>
          <a:noFill/>
          <a:ln/>
        </p:spPr>
        <p:txBody>
          <a:bodyPr wrap="none" lIns="0" tIns="0" rIns="0" bIns="0" rtlCol="0" anchor="t"/>
          <a:lstStyle/>
          <a:p>
            <a:pPr marL="0" indent="0" algn="l">
              <a:lnSpc>
                <a:spcPts val="5300"/>
              </a:lnSpc>
              <a:buNone/>
            </a:pPr>
            <a:r>
              <a:rPr lang="en-US" sz="4200" dirty="0">
                <a:solidFill>
                  <a:srgbClr val="5C4E3D"/>
                </a:solidFill>
                <a:latin typeface="Libre Baskerville" pitchFamily="34" charset="0"/>
                <a:ea typeface="Libre Baskerville" pitchFamily="34" charset="-122"/>
                <a:cs typeface="Libre Baskerville" pitchFamily="34" charset="-120"/>
              </a:rPr>
              <a:t>Segmental Anatomy of the Liver</a:t>
            </a:r>
            <a:endParaRPr lang="en-US" sz="4200" dirty="0"/>
          </a:p>
        </p:txBody>
      </p:sp>
      <p:sp>
        <p:nvSpPr>
          <p:cNvPr id="3" name="Text 1"/>
          <p:cNvSpPr/>
          <p:nvPr/>
        </p:nvSpPr>
        <p:spPr>
          <a:xfrm>
            <a:off x="793790" y="1819870"/>
            <a:ext cx="7615357" cy="1379220"/>
          </a:xfrm>
          <a:prstGeom prst="rect">
            <a:avLst/>
          </a:prstGeom>
          <a:noFill/>
          <a:ln/>
        </p:spPr>
        <p:txBody>
          <a:bodyPr wrap="square" lIns="0" tIns="0" rIns="0" bIns="0" rtlCol="0" anchor="t"/>
          <a:lstStyle/>
          <a:p>
            <a:pPr marL="0" indent="0" algn="l">
              <a:lnSpc>
                <a:spcPts val="2700"/>
              </a:lnSpc>
              <a:buNone/>
            </a:pPr>
            <a:r>
              <a:rPr lang="en-US" sz="1650" dirty="0">
                <a:solidFill>
                  <a:srgbClr val="454240"/>
                </a:solidFill>
                <a:latin typeface="DM Sans" pitchFamily="34" charset="0"/>
                <a:ea typeface="DM Sans" pitchFamily="34" charset="-122"/>
                <a:cs typeface="DM Sans" pitchFamily="34" charset="-120"/>
              </a:rPr>
              <a:t>Understanding hepatic segmental anatomy is fundamental to modern liver surgery. The Couinaud classification divides the liver into eight functionally independent segments, each with its own vascular inflow, outflow, and biliary drainage.</a:t>
            </a:r>
            <a:endParaRPr lang="en-US" sz="1650" dirty="0"/>
          </a:p>
        </p:txBody>
      </p:sp>
      <p:sp>
        <p:nvSpPr>
          <p:cNvPr id="4" name="Text 2"/>
          <p:cNvSpPr/>
          <p:nvPr/>
        </p:nvSpPr>
        <p:spPr>
          <a:xfrm>
            <a:off x="793790" y="3392924"/>
            <a:ext cx="7615357" cy="344805"/>
          </a:xfrm>
          <a:prstGeom prst="rect">
            <a:avLst/>
          </a:prstGeom>
          <a:noFill/>
          <a:ln/>
        </p:spPr>
        <p:txBody>
          <a:bodyPr wrap="none" lIns="0" tIns="0" rIns="0" bIns="0" rtlCol="0" anchor="t"/>
          <a:lstStyle/>
          <a:p>
            <a:pPr marL="0" indent="0" algn="l">
              <a:lnSpc>
                <a:spcPts val="2700"/>
              </a:lnSpc>
              <a:buNone/>
            </a:pPr>
            <a:r>
              <a:rPr lang="en-US" sz="1650" b="1" dirty="0">
                <a:solidFill>
                  <a:srgbClr val="454240"/>
                </a:solidFill>
                <a:latin typeface="DM Sans" pitchFamily="34" charset="0"/>
                <a:ea typeface="DM Sans" pitchFamily="34" charset="-122"/>
                <a:cs typeface="DM Sans" pitchFamily="34" charset="-120"/>
              </a:rPr>
              <a:t>Clinical Significance:</a:t>
            </a:r>
            <a:endParaRPr lang="en-US" sz="1650" dirty="0"/>
          </a:p>
        </p:txBody>
      </p:sp>
      <p:sp>
        <p:nvSpPr>
          <p:cNvPr id="5" name="Text 3"/>
          <p:cNvSpPr/>
          <p:nvPr/>
        </p:nvSpPr>
        <p:spPr>
          <a:xfrm>
            <a:off x="793790" y="3931563"/>
            <a:ext cx="7615357" cy="344805"/>
          </a:xfrm>
          <a:prstGeom prst="rect">
            <a:avLst/>
          </a:prstGeom>
          <a:noFill/>
          <a:ln/>
        </p:spPr>
        <p:txBody>
          <a:bodyPr wrap="none" lIns="0" tIns="0" rIns="0" bIns="0" rtlCol="0" anchor="t"/>
          <a:lstStyle/>
          <a:p>
            <a:pPr marL="342900" indent="-342900" algn="l">
              <a:lnSpc>
                <a:spcPts val="2700"/>
              </a:lnSpc>
              <a:buSzPct val="100000"/>
              <a:buChar char="•"/>
            </a:pPr>
            <a:r>
              <a:rPr lang="en-US" sz="1650" dirty="0">
                <a:solidFill>
                  <a:srgbClr val="454240"/>
                </a:solidFill>
                <a:latin typeface="DM Sans" pitchFamily="34" charset="0"/>
                <a:ea typeface="DM Sans" pitchFamily="34" charset="-122"/>
                <a:cs typeface="DM Sans" pitchFamily="34" charset="-120"/>
              </a:rPr>
              <a:t>Enables precise anatomical resection planning</a:t>
            </a:r>
            <a:endParaRPr lang="en-US" sz="1650" dirty="0"/>
          </a:p>
        </p:txBody>
      </p:sp>
      <p:sp>
        <p:nvSpPr>
          <p:cNvPr id="6" name="Text 4"/>
          <p:cNvSpPr/>
          <p:nvPr/>
        </p:nvSpPr>
        <p:spPr>
          <a:xfrm>
            <a:off x="793790" y="4351734"/>
            <a:ext cx="7615357" cy="344805"/>
          </a:xfrm>
          <a:prstGeom prst="rect">
            <a:avLst/>
          </a:prstGeom>
          <a:noFill/>
          <a:ln/>
        </p:spPr>
        <p:txBody>
          <a:bodyPr wrap="none" lIns="0" tIns="0" rIns="0" bIns="0" rtlCol="0" anchor="t"/>
          <a:lstStyle/>
          <a:p>
            <a:pPr marL="342900" indent="-342900" algn="l">
              <a:lnSpc>
                <a:spcPts val="2700"/>
              </a:lnSpc>
              <a:buSzPct val="100000"/>
              <a:buChar char="•"/>
            </a:pPr>
            <a:r>
              <a:rPr lang="en-US" sz="1650" dirty="0">
                <a:solidFill>
                  <a:srgbClr val="454240"/>
                </a:solidFill>
                <a:latin typeface="DM Sans" pitchFamily="34" charset="0"/>
                <a:ea typeface="DM Sans" pitchFamily="34" charset="-122"/>
                <a:cs typeface="DM Sans" pitchFamily="34" charset="-120"/>
              </a:rPr>
              <a:t>Minimizes blood loss during surgery</a:t>
            </a:r>
            <a:endParaRPr lang="en-US" sz="1650" dirty="0"/>
          </a:p>
        </p:txBody>
      </p:sp>
      <p:sp>
        <p:nvSpPr>
          <p:cNvPr id="7" name="Text 5"/>
          <p:cNvSpPr/>
          <p:nvPr/>
        </p:nvSpPr>
        <p:spPr>
          <a:xfrm>
            <a:off x="793790" y="4771906"/>
            <a:ext cx="7615357" cy="344805"/>
          </a:xfrm>
          <a:prstGeom prst="rect">
            <a:avLst/>
          </a:prstGeom>
          <a:noFill/>
          <a:ln/>
        </p:spPr>
        <p:txBody>
          <a:bodyPr wrap="none" lIns="0" tIns="0" rIns="0" bIns="0" rtlCol="0" anchor="t"/>
          <a:lstStyle/>
          <a:p>
            <a:pPr marL="342900" indent="-342900" algn="l">
              <a:lnSpc>
                <a:spcPts val="2700"/>
              </a:lnSpc>
              <a:buSzPct val="100000"/>
              <a:buChar char="•"/>
            </a:pPr>
            <a:r>
              <a:rPr lang="en-US" sz="1650" dirty="0">
                <a:solidFill>
                  <a:srgbClr val="454240"/>
                </a:solidFill>
                <a:latin typeface="DM Sans" pitchFamily="34" charset="0"/>
                <a:ea typeface="DM Sans" pitchFamily="34" charset="-122"/>
                <a:cs typeface="DM Sans" pitchFamily="34" charset="-120"/>
              </a:rPr>
              <a:t>Allows preservation of maximal functional liver tissue</a:t>
            </a:r>
            <a:endParaRPr lang="en-US" sz="1650" dirty="0"/>
          </a:p>
        </p:txBody>
      </p:sp>
      <p:sp>
        <p:nvSpPr>
          <p:cNvPr id="8" name="Text 6"/>
          <p:cNvSpPr/>
          <p:nvPr/>
        </p:nvSpPr>
        <p:spPr>
          <a:xfrm>
            <a:off x="793790" y="5192078"/>
            <a:ext cx="7615357" cy="344805"/>
          </a:xfrm>
          <a:prstGeom prst="rect">
            <a:avLst/>
          </a:prstGeom>
          <a:noFill/>
          <a:ln/>
        </p:spPr>
        <p:txBody>
          <a:bodyPr wrap="none" lIns="0" tIns="0" rIns="0" bIns="0" rtlCol="0" anchor="t"/>
          <a:lstStyle/>
          <a:p>
            <a:pPr marL="342900" indent="-342900" algn="l">
              <a:lnSpc>
                <a:spcPts val="2700"/>
              </a:lnSpc>
              <a:buSzPct val="100000"/>
              <a:buChar char="•"/>
            </a:pPr>
            <a:r>
              <a:rPr lang="en-US" sz="1650" dirty="0">
                <a:solidFill>
                  <a:srgbClr val="454240"/>
                </a:solidFill>
                <a:latin typeface="DM Sans" pitchFamily="34" charset="0"/>
                <a:ea typeface="DM Sans" pitchFamily="34" charset="-122"/>
                <a:cs typeface="DM Sans" pitchFamily="34" charset="-120"/>
              </a:rPr>
              <a:t>Critical for transplant donor hepatectomy</a:t>
            </a:r>
            <a:endParaRPr lang="en-US" sz="1650" dirty="0"/>
          </a:p>
        </p:txBody>
      </p:sp>
      <p:pic>
        <p:nvPicPr>
          <p:cNvPr id="9" name="Image 0" descr="preencoded.png"/>
          <p:cNvPicPr>
            <a:picLocks noChangeAspect="1"/>
          </p:cNvPicPr>
          <p:nvPr/>
        </p:nvPicPr>
        <p:blipFill>
          <a:blip r:embed="rId3"/>
          <a:stretch>
            <a:fillRect/>
          </a:stretch>
        </p:blipFill>
        <p:spPr>
          <a:xfrm>
            <a:off x="8942546" y="1868448"/>
            <a:ext cx="4656415" cy="4018598"/>
          </a:xfrm>
          <a:prstGeom prst="rect">
            <a:avLst/>
          </a:prstGeom>
        </p:spPr>
      </p:pic>
      <p:sp>
        <p:nvSpPr>
          <p:cNvPr id="10" name="Text 7"/>
          <p:cNvSpPr/>
          <p:nvPr/>
        </p:nvSpPr>
        <p:spPr>
          <a:xfrm>
            <a:off x="8942546" y="6129457"/>
            <a:ext cx="4901565" cy="344805"/>
          </a:xfrm>
          <a:prstGeom prst="rect">
            <a:avLst/>
          </a:prstGeom>
          <a:noFill/>
          <a:ln/>
        </p:spPr>
        <p:txBody>
          <a:bodyPr wrap="none" lIns="0" tIns="0" rIns="0" bIns="0" rtlCol="0" anchor="t"/>
          <a:lstStyle/>
          <a:p>
            <a:pPr marL="0" indent="0" algn="l">
              <a:lnSpc>
                <a:spcPts val="2700"/>
              </a:lnSpc>
              <a:buNone/>
            </a:pPr>
            <a:endParaRPr lang="en-US" sz="1650" dirty="0"/>
          </a:p>
        </p:txBody>
      </p:sp>
      <p:sp>
        <p:nvSpPr>
          <p:cNvPr id="11" name="Text 8"/>
          <p:cNvSpPr/>
          <p:nvPr/>
        </p:nvSpPr>
        <p:spPr>
          <a:xfrm>
            <a:off x="793790" y="6910507"/>
            <a:ext cx="13042821" cy="689610"/>
          </a:xfrm>
          <a:prstGeom prst="rect">
            <a:avLst/>
          </a:prstGeom>
          <a:noFill/>
          <a:ln/>
        </p:spPr>
        <p:txBody>
          <a:bodyPr wrap="square" lIns="0" tIns="0" rIns="0" bIns="0" rtlCol="0" anchor="t"/>
          <a:lstStyle/>
          <a:p>
            <a:pPr marL="0" indent="0" algn="l">
              <a:lnSpc>
                <a:spcPts val="2700"/>
              </a:lnSpc>
              <a:buNone/>
            </a:pPr>
            <a:r>
              <a:rPr lang="en-US" sz="1650" dirty="0">
                <a:solidFill>
                  <a:srgbClr val="454240"/>
                </a:solidFill>
                <a:latin typeface="DM Sans" pitchFamily="34" charset="0"/>
                <a:ea typeface="DM Sans" pitchFamily="34" charset="-122"/>
                <a:cs typeface="DM Sans" pitchFamily="34" charset="-120"/>
              </a:rPr>
              <a:t>Mastery of segmental anatomy distinguishes modern hepatobiliary surgery from historical approaches and forms the foundation for advanced surgical techniques.</a:t>
            </a:r>
            <a:endParaRPr lang="en-US" sz="1650" dirty="0"/>
          </a:p>
        </p:txBody>
      </p:sp>
      <p:sp>
        <p:nvSpPr>
          <p:cNvPr id="12" name="Rectangle 11">
            <a:extLst>
              <a:ext uri="{FF2B5EF4-FFF2-40B4-BE49-F238E27FC236}">
                <a16:creationId xmlns:a16="http://schemas.microsoft.com/office/drawing/2014/main" id="{41B99FC1-C3E0-EECD-4242-C5784E1C97C0}"/>
              </a:ext>
            </a:extLst>
          </p:cNvPr>
          <p:cNvSpPr/>
          <p:nvPr/>
        </p:nvSpPr>
        <p:spPr>
          <a:xfrm>
            <a:off x="12847899" y="7766613"/>
            <a:ext cx="1655179" cy="335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763786"/>
            <a:ext cx="13042821" cy="1417558"/>
          </a:xfrm>
          <a:prstGeom prst="rect">
            <a:avLst/>
          </a:prstGeom>
          <a:noFill/>
          <a:ln/>
        </p:spPr>
        <p:txBody>
          <a:bodyPr wrap="square" lIns="0" tIns="0" rIns="0" bIns="0" rtlCol="0" anchor="t"/>
          <a:lstStyle/>
          <a:p>
            <a:pPr marL="0" indent="0" algn="l">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The Future: Technological Advancement in Liver Surgery</a:t>
            </a:r>
            <a:endParaRPr lang="en-US" sz="4450" dirty="0"/>
          </a:p>
        </p:txBody>
      </p:sp>
      <p:sp>
        <p:nvSpPr>
          <p:cNvPr id="3" name="Text 1"/>
          <p:cNvSpPr/>
          <p:nvPr/>
        </p:nvSpPr>
        <p:spPr>
          <a:xfrm>
            <a:off x="793790" y="2861786"/>
            <a:ext cx="4158615" cy="708660"/>
          </a:xfrm>
          <a:prstGeom prst="rect">
            <a:avLst/>
          </a:prstGeom>
          <a:noFill/>
          <a:ln/>
        </p:spPr>
        <p:txBody>
          <a:bodyPr wrap="squar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Minimally Invasive &amp; Robotic Surgery</a:t>
            </a:r>
            <a:endParaRPr lang="en-US" sz="2200" dirty="0"/>
          </a:p>
        </p:txBody>
      </p:sp>
      <p:sp>
        <p:nvSpPr>
          <p:cNvPr id="4" name="Text 2"/>
          <p:cNvSpPr/>
          <p:nvPr/>
        </p:nvSpPr>
        <p:spPr>
          <a:xfrm>
            <a:off x="793790" y="3706535"/>
            <a:ext cx="4158615" cy="2177415"/>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3D visualization with enhanced clarity achieves better tumor-free margins (R0 resection). Increased dexterity allows precise dissection in complex anatomical spaces with reduced blood loss and faster patient recovery.</a:t>
            </a:r>
            <a:endParaRPr lang="en-US" sz="1750" dirty="0"/>
          </a:p>
        </p:txBody>
      </p:sp>
      <p:sp>
        <p:nvSpPr>
          <p:cNvPr id="5" name="Text 3"/>
          <p:cNvSpPr/>
          <p:nvPr/>
        </p:nvSpPr>
        <p:spPr>
          <a:xfrm>
            <a:off x="5235893" y="2861786"/>
            <a:ext cx="4158615" cy="708660"/>
          </a:xfrm>
          <a:prstGeom prst="rect">
            <a:avLst/>
          </a:prstGeom>
          <a:noFill/>
          <a:ln/>
        </p:spPr>
        <p:txBody>
          <a:bodyPr wrap="squar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Artificial Intelligence Integration</a:t>
            </a:r>
            <a:endParaRPr lang="en-US" sz="2200" dirty="0"/>
          </a:p>
        </p:txBody>
      </p:sp>
      <p:sp>
        <p:nvSpPr>
          <p:cNvPr id="6" name="Text 4"/>
          <p:cNvSpPr/>
          <p:nvPr/>
        </p:nvSpPr>
        <p:spPr>
          <a:xfrm>
            <a:off x="5235893" y="3706535"/>
            <a:ext cx="4158615" cy="2540318"/>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AI-powered surgical planning through 3D modeling, printing, and virtual reality enables surgeons to rehearse complex procedures, visualize tumor relationships, and optimize resection strategies before entering the operating room.</a:t>
            </a:r>
            <a:endParaRPr lang="en-US" sz="1750" dirty="0"/>
          </a:p>
        </p:txBody>
      </p:sp>
      <p:sp>
        <p:nvSpPr>
          <p:cNvPr id="7" name="Text 5"/>
          <p:cNvSpPr/>
          <p:nvPr/>
        </p:nvSpPr>
        <p:spPr>
          <a:xfrm>
            <a:off x="9677995" y="2861786"/>
            <a:ext cx="4158615" cy="708660"/>
          </a:xfrm>
          <a:prstGeom prst="rect">
            <a:avLst/>
          </a:prstGeom>
          <a:noFill/>
          <a:ln/>
        </p:spPr>
        <p:txBody>
          <a:bodyPr wrap="squar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Advanced Imaging Technologies</a:t>
            </a:r>
            <a:endParaRPr lang="en-US" sz="2200" dirty="0"/>
          </a:p>
        </p:txBody>
      </p:sp>
      <p:sp>
        <p:nvSpPr>
          <p:cNvPr id="8" name="Text 6"/>
          <p:cNvSpPr/>
          <p:nvPr/>
        </p:nvSpPr>
        <p:spPr>
          <a:xfrm>
            <a:off x="9677995" y="3706535"/>
            <a:ext cx="4158615" cy="2177415"/>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Near-infrared imaging provides real-time visualization of biliary anatomy and tumor margins. </a:t>
            </a:r>
            <a:r>
              <a:rPr lang="en-US" sz="1750" b="1" dirty="0">
                <a:solidFill>
                  <a:srgbClr val="454240"/>
                </a:solidFill>
                <a:latin typeface="DM Sans" pitchFamily="34" charset="0"/>
                <a:ea typeface="DM Sans" pitchFamily="34" charset="-122"/>
                <a:cs typeface="DM Sans" pitchFamily="34" charset="-120"/>
              </a:rPr>
              <a:t>Histotripsy </a:t>
            </a:r>
            <a:r>
              <a:rPr lang="en-US" sz="1750" dirty="0">
                <a:solidFill>
                  <a:srgbClr val="454240"/>
                </a:solidFill>
                <a:latin typeface="DM Sans" pitchFamily="34" charset="0"/>
                <a:ea typeface="DM Sans" pitchFamily="34" charset="-122"/>
                <a:cs typeface="DM Sans" pitchFamily="34" charset="-120"/>
              </a:rPr>
              <a:t>uses focused ultrasound for non-invasive tissue ablation, offering new treatment options for unresectable tumors.</a:t>
            </a:r>
            <a:endParaRPr lang="en-US" sz="1750" dirty="0"/>
          </a:p>
        </p:txBody>
      </p:sp>
      <p:sp>
        <p:nvSpPr>
          <p:cNvPr id="9" name="Shape 7"/>
          <p:cNvSpPr/>
          <p:nvPr/>
        </p:nvSpPr>
        <p:spPr>
          <a:xfrm>
            <a:off x="793790" y="6502003"/>
            <a:ext cx="13042821" cy="963811"/>
          </a:xfrm>
          <a:prstGeom prst="roundRect">
            <a:avLst>
              <a:gd name="adj" fmla="val 9884"/>
            </a:avLst>
          </a:prstGeom>
          <a:solidFill>
            <a:srgbClr val="F3E4BF"/>
          </a:solidFill>
          <a:ln/>
        </p:spPr>
      </p:sp>
      <p:pic>
        <p:nvPicPr>
          <p:cNvPr id="10" name="Image 0" descr="preencoded.png"/>
          <p:cNvPicPr>
            <a:picLocks noChangeAspect="1"/>
          </p:cNvPicPr>
          <p:nvPr/>
        </p:nvPicPr>
        <p:blipFill>
          <a:blip r:embed="rId3"/>
          <a:stretch>
            <a:fillRect/>
          </a:stretch>
        </p:blipFill>
        <p:spPr>
          <a:xfrm>
            <a:off x="1020604" y="6846094"/>
            <a:ext cx="283488" cy="226814"/>
          </a:xfrm>
          <a:prstGeom prst="rect">
            <a:avLst/>
          </a:prstGeom>
        </p:spPr>
      </p:pic>
      <p:sp>
        <p:nvSpPr>
          <p:cNvPr id="11" name="Text 8"/>
          <p:cNvSpPr/>
          <p:nvPr/>
        </p:nvSpPr>
        <p:spPr>
          <a:xfrm>
            <a:off x="1530906" y="6785491"/>
            <a:ext cx="12078891"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DM Sans" pitchFamily="34" charset="0"/>
                <a:ea typeface="DM Sans" pitchFamily="34" charset="-122"/>
                <a:cs typeface="DM Sans" pitchFamily="34" charset="-120"/>
              </a:rPr>
              <a:t>Reference: Huettl F, Saalfeld P, Hansen C, et al. Ann Transl Med 2021;9:1074</a:t>
            </a:r>
            <a:endParaRPr lang="en-US" sz="1750" dirty="0"/>
          </a:p>
        </p:txBody>
      </p:sp>
      <p:sp>
        <p:nvSpPr>
          <p:cNvPr id="12" name="Rectangle 11">
            <a:extLst>
              <a:ext uri="{FF2B5EF4-FFF2-40B4-BE49-F238E27FC236}">
                <a16:creationId xmlns:a16="http://schemas.microsoft.com/office/drawing/2014/main" id="{BF1353A9-AA6B-520F-FE2D-29A7BE75BDCC}"/>
              </a:ext>
            </a:extLst>
          </p:cNvPr>
          <p:cNvSpPr/>
          <p:nvPr/>
        </p:nvSpPr>
        <p:spPr>
          <a:xfrm>
            <a:off x="12847899" y="7766613"/>
            <a:ext cx="1655179" cy="335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014532"/>
            <a:ext cx="7556421" cy="1063228"/>
          </a:xfrm>
          <a:prstGeom prst="rect">
            <a:avLst/>
          </a:prstGeom>
          <a:noFill/>
          <a:ln/>
        </p:spPr>
        <p:txBody>
          <a:bodyPr wrap="square" lIns="0" tIns="0" rIns="0" bIns="0" rtlCol="0" anchor="t"/>
          <a:lstStyle/>
          <a:p>
            <a:pPr marL="0" indent="0" algn="l">
              <a:lnSpc>
                <a:spcPts val="4150"/>
              </a:lnSpc>
              <a:buNone/>
            </a:pPr>
            <a:r>
              <a:rPr lang="en-US" sz="3300" dirty="0">
                <a:solidFill>
                  <a:srgbClr val="5C4E3D"/>
                </a:solidFill>
                <a:latin typeface="Libre Baskerville" pitchFamily="34" charset="0"/>
                <a:ea typeface="Libre Baskerville" pitchFamily="34" charset="-122"/>
                <a:cs typeface="Libre Baskerville" pitchFamily="34" charset="-120"/>
              </a:rPr>
              <a:t>Diagnostic Pathways in Liver Disease</a:t>
            </a:r>
            <a:endParaRPr lang="en-US" sz="3300" dirty="0"/>
          </a:p>
        </p:txBody>
      </p:sp>
      <p:sp>
        <p:nvSpPr>
          <p:cNvPr id="4" name="Shape 1"/>
          <p:cNvSpPr/>
          <p:nvPr/>
        </p:nvSpPr>
        <p:spPr>
          <a:xfrm>
            <a:off x="793790" y="2332911"/>
            <a:ext cx="3693200" cy="2764274"/>
          </a:xfrm>
          <a:prstGeom prst="roundRect">
            <a:avLst>
              <a:gd name="adj" fmla="val 2585"/>
            </a:avLst>
          </a:prstGeom>
          <a:solidFill>
            <a:srgbClr val="F7EDD4"/>
          </a:solidFill>
          <a:ln w="7620">
            <a:solidFill>
              <a:srgbClr val="DDD3BA"/>
            </a:solidFill>
            <a:prstDash val="solid"/>
          </a:ln>
        </p:spPr>
      </p:sp>
      <p:sp>
        <p:nvSpPr>
          <p:cNvPr id="5" name="Shape 2"/>
          <p:cNvSpPr/>
          <p:nvPr/>
        </p:nvSpPr>
        <p:spPr>
          <a:xfrm>
            <a:off x="971431" y="2510552"/>
            <a:ext cx="510302" cy="510302"/>
          </a:xfrm>
          <a:prstGeom prst="roundRect">
            <a:avLst>
              <a:gd name="adj" fmla="val 17917009"/>
            </a:avLst>
          </a:prstGeom>
          <a:solidFill>
            <a:srgbClr val="B88E23"/>
          </a:solidFill>
          <a:ln/>
        </p:spPr>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806" y="2650808"/>
            <a:ext cx="229553" cy="229552"/>
          </a:xfrm>
          <a:prstGeom prst="rect">
            <a:avLst/>
          </a:prstGeom>
        </p:spPr>
      </p:pic>
      <p:sp>
        <p:nvSpPr>
          <p:cNvPr id="7" name="Text 3"/>
          <p:cNvSpPr/>
          <p:nvPr/>
        </p:nvSpPr>
        <p:spPr>
          <a:xfrm>
            <a:off x="971431" y="3190875"/>
            <a:ext cx="2245995" cy="265747"/>
          </a:xfrm>
          <a:prstGeom prst="rect">
            <a:avLst/>
          </a:prstGeom>
          <a:noFill/>
          <a:ln/>
        </p:spPr>
        <p:txBody>
          <a:bodyPr wrap="none" lIns="0" tIns="0" rIns="0" bIns="0" rtlCol="0" anchor="t"/>
          <a:lstStyle/>
          <a:p>
            <a:pPr marL="0" indent="0" algn="l">
              <a:lnSpc>
                <a:spcPts val="2050"/>
              </a:lnSpc>
              <a:buNone/>
            </a:pPr>
            <a:r>
              <a:rPr lang="en-US" sz="1650" dirty="0">
                <a:solidFill>
                  <a:srgbClr val="454240"/>
                </a:solidFill>
                <a:latin typeface="Libre Baskerville" pitchFamily="34" charset="0"/>
                <a:ea typeface="Libre Baskerville" pitchFamily="34" charset="-122"/>
                <a:cs typeface="Libre Baskerville" pitchFamily="34" charset="-120"/>
              </a:rPr>
              <a:t>Advanced Radiology</a:t>
            </a:r>
            <a:endParaRPr lang="en-US" sz="1650" dirty="0"/>
          </a:p>
        </p:txBody>
      </p:sp>
      <p:sp>
        <p:nvSpPr>
          <p:cNvPr id="8" name="Text 4"/>
          <p:cNvSpPr/>
          <p:nvPr/>
        </p:nvSpPr>
        <p:spPr>
          <a:xfrm>
            <a:off x="971431" y="3558659"/>
            <a:ext cx="3337917" cy="1360884"/>
          </a:xfrm>
          <a:prstGeom prst="rect">
            <a:avLst/>
          </a:prstGeom>
          <a:noFill/>
          <a:ln/>
        </p:spPr>
        <p:txBody>
          <a:bodyPr wrap="square" lIns="0" tIns="0" rIns="0" bIns="0" rtlCol="0" anchor="t"/>
          <a:lstStyle/>
          <a:p>
            <a:pPr marL="0" indent="0" algn="l">
              <a:lnSpc>
                <a:spcPts val="2100"/>
              </a:lnSpc>
              <a:buNone/>
            </a:pPr>
            <a:r>
              <a:rPr lang="en-US" sz="1300" dirty="0">
                <a:solidFill>
                  <a:srgbClr val="454240"/>
                </a:solidFill>
                <a:latin typeface="DM Sans" pitchFamily="34" charset="0"/>
                <a:ea typeface="DM Sans" pitchFamily="34" charset="-122"/>
                <a:cs typeface="DM Sans" pitchFamily="34" charset="-120"/>
              </a:rPr>
              <a:t>Dynamic contrast-enhanced CT and MRI with hepatobiliary-specific contrast agents provide comprehensive characterization of liver lesions with high sensitivity and specificity.</a:t>
            </a:r>
            <a:endParaRPr lang="en-US" sz="1300" dirty="0"/>
          </a:p>
        </p:txBody>
      </p:sp>
      <p:sp>
        <p:nvSpPr>
          <p:cNvPr id="9" name="Shape 5"/>
          <p:cNvSpPr/>
          <p:nvPr/>
        </p:nvSpPr>
        <p:spPr>
          <a:xfrm>
            <a:off x="4657011" y="2332911"/>
            <a:ext cx="3693200" cy="2764274"/>
          </a:xfrm>
          <a:prstGeom prst="roundRect">
            <a:avLst>
              <a:gd name="adj" fmla="val 2585"/>
            </a:avLst>
          </a:prstGeom>
          <a:solidFill>
            <a:srgbClr val="F7EDD4"/>
          </a:solidFill>
          <a:ln w="7620">
            <a:solidFill>
              <a:srgbClr val="DDD3BA"/>
            </a:solidFill>
            <a:prstDash val="solid"/>
          </a:ln>
        </p:spPr>
      </p:sp>
      <p:sp>
        <p:nvSpPr>
          <p:cNvPr id="10" name="Shape 6"/>
          <p:cNvSpPr/>
          <p:nvPr/>
        </p:nvSpPr>
        <p:spPr>
          <a:xfrm>
            <a:off x="4834652" y="2510552"/>
            <a:ext cx="510302" cy="510302"/>
          </a:xfrm>
          <a:prstGeom prst="roundRect">
            <a:avLst>
              <a:gd name="adj" fmla="val 17917009"/>
            </a:avLst>
          </a:prstGeom>
          <a:solidFill>
            <a:srgbClr val="B88E23"/>
          </a:solidFill>
          <a:ln/>
        </p:spPr>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75027" y="2650808"/>
            <a:ext cx="229553" cy="229552"/>
          </a:xfrm>
          <a:prstGeom prst="rect">
            <a:avLst/>
          </a:prstGeom>
        </p:spPr>
      </p:pic>
      <p:sp>
        <p:nvSpPr>
          <p:cNvPr id="12" name="Text 7"/>
          <p:cNvSpPr/>
          <p:nvPr/>
        </p:nvSpPr>
        <p:spPr>
          <a:xfrm>
            <a:off x="4834652" y="3190875"/>
            <a:ext cx="2126456" cy="265747"/>
          </a:xfrm>
          <a:prstGeom prst="rect">
            <a:avLst/>
          </a:prstGeom>
          <a:noFill/>
          <a:ln/>
        </p:spPr>
        <p:txBody>
          <a:bodyPr wrap="none" lIns="0" tIns="0" rIns="0" bIns="0" rtlCol="0" anchor="t"/>
          <a:lstStyle/>
          <a:p>
            <a:pPr marL="0" indent="0" algn="l">
              <a:lnSpc>
                <a:spcPts val="2050"/>
              </a:lnSpc>
              <a:buNone/>
            </a:pPr>
            <a:r>
              <a:rPr lang="en-US" sz="1650" dirty="0">
                <a:solidFill>
                  <a:srgbClr val="454240"/>
                </a:solidFill>
                <a:latin typeface="Libre Baskerville" pitchFamily="34" charset="0"/>
                <a:ea typeface="Libre Baskerville" pitchFamily="34" charset="-122"/>
                <a:cs typeface="Libre Baskerville" pitchFamily="34" charset="-120"/>
              </a:rPr>
              <a:t>Tumor Markers</a:t>
            </a:r>
            <a:endParaRPr lang="en-US" sz="1650" dirty="0"/>
          </a:p>
        </p:txBody>
      </p:sp>
      <p:sp>
        <p:nvSpPr>
          <p:cNvPr id="13" name="Text 8"/>
          <p:cNvSpPr/>
          <p:nvPr/>
        </p:nvSpPr>
        <p:spPr>
          <a:xfrm>
            <a:off x="4834652" y="3558659"/>
            <a:ext cx="3337917" cy="1360884"/>
          </a:xfrm>
          <a:prstGeom prst="rect">
            <a:avLst/>
          </a:prstGeom>
          <a:noFill/>
          <a:ln/>
        </p:spPr>
        <p:txBody>
          <a:bodyPr wrap="square" lIns="0" tIns="0" rIns="0" bIns="0" rtlCol="0" anchor="t"/>
          <a:lstStyle/>
          <a:p>
            <a:pPr marL="0" indent="0" algn="l">
              <a:lnSpc>
                <a:spcPts val="2100"/>
              </a:lnSpc>
              <a:buNone/>
            </a:pPr>
            <a:r>
              <a:rPr lang="en-US" sz="1300" dirty="0">
                <a:solidFill>
                  <a:srgbClr val="454240"/>
                </a:solidFill>
                <a:latin typeface="DM Sans" pitchFamily="34" charset="0"/>
                <a:ea typeface="DM Sans" pitchFamily="34" charset="-122"/>
                <a:cs typeface="DM Sans" pitchFamily="34" charset="-120"/>
              </a:rPr>
              <a:t>Serum biomarkers including AFP, CEA, and CA 19-9 guide diagnosis and surveillance. Elevated AFP strongly suggests HCC in cirrhotic patients with characteristic imaging findings.</a:t>
            </a:r>
            <a:endParaRPr lang="en-US" sz="1300" dirty="0"/>
          </a:p>
        </p:txBody>
      </p:sp>
      <p:sp>
        <p:nvSpPr>
          <p:cNvPr id="14" name="Shape 9"/>
          <p:cNvSpPr/>
          <p:nvPr/>
        </p:nvSpPr>
        <p:spPr>
          <a:xfrm>
            <a:off x="793790" y="5267206"/>
            <a:ext cx="7556421" cy="1947743"/>
          </a:xfrm>
          <a:prstGeom prst="roundRect">
            <a:avLst>
              <a:gd name="adj" fmla="val 3668"/>
            </a:avLst>
          </a:prstGeom>
          <a:solidFill>
            <a:srgbClr val="F7EDD4"/>
          </a:solidFill>
          <a:ln w="7620">
            <a:solidFill>
              <a:srgbClr val="DDD3BA"/>
            </a:solidFill>
            <a:prstDash val="solid"/>
          </a:ln>
        </p:spPr>
      </p:sp>
      <p:sp>
        <p:nvSpPr>
          <p:cNvPr id="15" name="Shape 10"/>
          <p:cNvSpPr/>
          <p:nvPr/>
        </p:nvSpPr>
        <p:spPr>
          <a:xfrm>
            <a:off x="971431" y="5444847"/>
            <a:ext cx="510302" cy="510302"/>
          </a:xfrm>
          <a:prstGeom prst="roundRect">
            <a:avLst>
              <a:gd name="adj" fmla="val 17917009"/>
            </a:avLst>
          </a:prstGeom>
          <a:solidFill>
            <a:srgbClr val="B88E23"/>
          </a:solidFill>
          <a:ln/>
        </p:spPr>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1806" y="5585103"/>
            <a:ext cx="229553" cy="229552"/>
          </a:xfrm>
          <a:prstGeom prst="rect">
            <a:avLst/>
          </a:prstGeom>
        </p:spPr>
      </p:pic>
      <p:sp>
        <p:nvSpPr>
          <p:cNvPr id="17" name="Text 11"/>
          <p:cNvSpPr/>
          <p:nvPr/>
        </p:nvSpPr>
        <p:spPr>
          <a:xfrm>
            <a:off x="971431" y="6125170"/>
            <a:ext cx="2126456" cy="265747"/>
          </a:xfrm>
          <a:prstGeom prst="rect">
            <a:avLst/>
          </a:prstGeom>
          <a:noFill/>
          <a:ln/>
        </p:spPr>
        <p:txBody>
          <a:bodyPr wrap="none" lIns="0" tIns="0" rIns="0" bIns="0" rtlCol="0" anchor="t"/>
          <a:lstStyle/>
          <a:p>
            <a:pPr marL="0" indent="0" algn="l">
              <a:lnSpc>
                <a:spcPts val="2050"/>
              </a:lnSpc>
              <a:buNone/>
            </a:pPr>
            <a:r>
              <a:rPr lang="en-US" sz="1650" dirty="0">
                <a:solidFill>
                  <a:srgbClr val="454240"/>
                </a:solidFill>
                <a:latin typeface="Libre Baskerville" pitchFamily="34" charset="0"/>
                <a:ea typeface="Libre Baskerville" pitchFamily="34" charset="-122"/>
                <a:cs typeface="Libre Baskerville" pitchFamily="34" charset="-120"/>
              </a:rPr>
              <a:t>Tissue Biopsy</a:t>
            </a:r>
            <a:endParaRPr lang="en-US" sz="1650" dirty="0"/>
          </a:p>
        </p:txBody>
      </p:sp>
      <p:sp>
        <p:nvSpPr>
          <p:cNvPr id="18" name="Text 12"/>
          <p:cNvSpPr/>
          <p:nvPr/>
        </p:nvSpPr>
        <p:spPr>
          <a:xfrm>
            <a:off x="971431" y="6492954"/>
            <a:ext cx="7201138" cy="544354"/>
          </a:xfrm>
          <a:prstGeom prst="rect">
            <a:avLst/>
          </a:prstGeom>
          <a:noFill/>
          <a:ln/>
        </p:spPr>
        <p:txBody>
          <a:bodyPr wrap="square" lIns="0" tIns="0" rIns="0" bIns="0" rtlCol="0" anchor="t"/>
          <a:lstStyle/>
          <a:p>
            <a:pPr marL="0" indent="0" algn="l">
              <a:lnSpc>
                <a:spcPts val="2100"/>
              </a:lnSpc>
              <a:buNone/>
            </a:pPr>
            <a:r>
              <a:rPr lang="en-US" sz="1300" dirty="0">
                <a:solidFill>
                  <a:srgbClr val="454240"/>
                </a:solidFill>
                <a:latin typeface="DM Sans" pitchFamily="34" charset="0"/>
                <a:ea typeface="DM Sans" pitchFamily="34" charset="-122"/>
                <a:cs typeface="DM Sans" pitchFamily="34" charset="-120"/>
              </a:rPr>
              <a:t>Percutaneous or surgical biopsy provides definitive histological diagnosis when imaging is inconclusive or molecular profiling is needed to guide targeted therapy decisions.</a:t>
            </a:r>
            <a:endParaRPr lang="en-US" sz="13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87241" y="618530"/>
            <a:ext cx="11528465" cy="491966"/>
          </a:xfrm>
          <a:prstGeom prst="rect">
            <a:avLst/>
          </a:prstGeom>
          <a:noFill/>
          <a:ln/>
        </p:spPr>
        <p:txBody>
          <a:bodyPr wrap="none" lIns="0" tIns="0" rIns="0" bIns="0" rtlCol="0" anchor="t"/>
          <a:lstStyle/>
          <a:p>
            <a:pPr marL="0" indent="0" algn="l">
              <a:lnSpc>
                <a:spcPts val="3850"/>
              </a:lnSpc>
              <a:buNone/>
            </a:pPr>
            <a:r>
              <a:rPr lang="en-US" sz="3050" dirty="0">
                <a:solidFill>
                  <a:srgbClr val="5C4E3D"/>
                </a:solidFill>
                <a:latin typeface="Libre Baskerville" pitchFamily="34" charset="0"/>
                <a:ea typeface="Libre Baskerville" pitchFamily="34" charset="-122"/>
                <a:cs typeface="Libre Baskerville" pitchFamily="34" charset="-120"/>
              </a:rPr>
              <a:t>Classical Radiological Features of Common Liver Lesions</a:t>
            </a:r>
            <a:endParaRPr lang="en-US" sz="3050" dirty="0"/>
          </a:p>
        </p:txBody>
      </p:sp>
      <p:sp>
        <p:nvSpPr>
          <p:cNvPr id="3" name="Text 1"/>
          <p:cNvSpPr/>
          <p:nvPr/>
        </p:nvSpPr>
        <p:spPr>
          <a:xfrm>
            <a:off x="787241" y="1503998"/>
            <a:ext cx="3992761" cy="295275"/>
          </a:xfrm>
          <a:prstGeom prst="rect">
            <a:avLst/>
          </a:prstGeom>
          <a:noFill/>
          <a:ln/>
        </p:spPr>
        <p:txBody>
          <a:bodyPr wrap="none" lIns="0" tIns="0" rIns="0" bIns="0" rtlCol="0" anchor="t"/>
          <a:lstStyle/>
          <a:p>
            <a:pPr marL="0" indent="0" algn="l">
              <a:lnSpc>
                <a:spcPts val="2300"/>
              </a:lnSpc>
              <a:buNone/>
            </a:pPr>
            <a:r>
              <a:rPr lang="en-US" sz="1850" dirty="0">
                <a:solidFill>
                  <a:srgbClr val="5C4E3D"/>
                </a:solidFill>
                <a:latin typeface="Libre Baskerville" pitchFamily="34" charset="0"/>
                <a:ea typeface="Libre Baskerville" pitchFamily="34" charset="-122"/>
                <a:cs typeface="Libre Baskerville" pitchFamily="34" charset="-120"/>
              </a:rPr>
              <a:t>Hepatocellular Carcinoma (HCC)</a:t>
            </a:r>
            <a:endParaRPr lang="en-US" sz="1850" dirty="0"/>
          </a:p>
        </p:txBody>
      </p:sp>
      <p:pic>
        <p:nvPicPr>
          <p:cNvPr id="4" name="Image 0" descr="preencoded.png"/>
          <p:cNvPicPr>
            <a:picLocks noChangeAspect="1"/>
          </p:cNvPicPr>
          <p:nvPr/>
        </p:nvPicPr>
        <p:blipFill>
          <a:blip r:embed="rId3"/>
          <a:stretch>
            <a:fillRect/>
          </a:stretch>
        </p:blipFill>
        <p:spPr>
          <a:xfrm>
            <a:off x="787241" y="1976318"/>
            <a:ext cx="4391382" cy="4168973"/>
          </a:xfrm>
          <a:prstGeom prst="rect">
            <a:avLst/>
          </a:prstGeom>
        </p:spPr>
      </p:pic>
      <p:sp>
        <p:nvSpPr>
          <p:cNvPr id="5" name="Text 2"/>
          <p:cNvSpPr/>
          <p:nvPr/>
        </p:nvSpPr>
        <p:spPr>
          <a:xfrm>
            <a:off x="787241" y="6322338"/>
            <a:ext cx="6335911" cy="503873"/>
          </a:xfrm>
          <a:prstGeom prst="rect">
            <a:avLst/>
          </a:prstGeom>
          <a:noFill/>
          <a:ln/>
        </p:spPr>
        <p:txBody>
          <a:bodyPr wrap="square" lIns="0" tIns="0" rIns="0" bIns="0" rtlCol="0" anchor="t"/>
          <a:lstStyle/>
          <a:p>
            <a:pPr marL="0" indent="0" algn="l">
              <a:lnSpc>
                <a:spcPts val="1950"/>
              </a:lnSpc>
              <a:buNone/>
            </a:pPr>
            <a:r>
              <a:rPr lang="en-US" sz="1500" b="1" dirty="0">
                <a:solidFill>
                  <a:srgbClr val="454240"/>
                </a:solidFill>
                <a:latin typeface="DM Sans" pitchFamily="34" charset="0"/>
                <a:ea typeface="DM Sans" pitchFamily="34" charset="-122"/>
                <a:cs typeface="DM Sans" pitchFamily="34" charset="-120"/>
              </a:rPr>
              <a:t>Diagnostic hallmark:</a:t>
            </a:r>
            <a:r>
              <a:rPr lang="en-US" sz="1500" dirty="0">
                <a:solidFill>
                  <a:srgbClr val="454240"/>
                </a:solidFill>
                <a:latin typeface="DM Sans" pitchFamily="34" charset="0"/>
                <a:ea typeface="DM Sans" pitchFamily="34" charset="-122"/>
                <a:cs typeface="DM Sans" pitchFamily="34" charset="-120"/>
              </a:rPr>
              <a:t> Arterial hyperenhancement followed by venous or delayed phase washout on dynamic CT or MRI</a:t>
            </a:r>
            <a:r>
              <a:rPr lang="en-US" sz="1200" dirty="0">
                <a:solidFill>
                  <a:srgbClr val="454240"/>
                </a:solidFill>
                <a:latin typeface="DM Sans" pitchFamily="34" charset="0"/>
                <a:ea typeface="DM Sans" pitchFamily="34" charset="-122"/>
                <a:cs typeface="DM Sans" pitchFamily="34" charset="-120"/>
              </a:rPr>
              <a:t>.</a:t>
            </a:r>
            <a:endParaRPr lang="en-US" sz="1200" dirty="0"/>
          </a:p>
        </p:txBody>
      </p:sp>
      <p:sp>
        <p:nvSpPr>
          <p:cNvPr id="6" name="Text 3"/>
          <p:cNvSpPr/>
          <p:nvPr/>
        </p:nvSpPr>
        <p:spPr>
          <a:xfrm>
            <a:off x="787241" y="6967895"/>
            <a:ext cx="6335911" cy="503873"/>
          </a:xfrm>
          <a:prstGeom prst="rect">
            <a:avLst/>
          </a:prstGeom>
          <a:noFill/>
          <a:ln/>
        </p:spPr>
        <p:txBody>
          <a:bodyPr wrap="square" lIns="0" tIns="0" rIns="0" bIns="0" rtlCol="0" anchor="t"/>
          <a:lstStyle/>
          <a:p>
            <a:pPr marL="0" indent="0" algn="l">
              <a:lnSpc>
                <a:spcPts val="1950"/>
              </a:lnSpc>
              <a:buNone/>
            </a:pPr>
            <a:r>
              <a:rPr lang="en-US" sz="1500" dirty="0">
                <a:solidFill>
                  <a:srgbClr val="454240"/>
                </a:solidFill>
                <a:latin typeface="DM Sans" pitchFamily="34" charset="0"/>
                <a:ea typeface="DM Sans" pitchFamily="34" charset="-122"/>
                <a:cs typeface="DM Sans" pitchFamily="34" charset="-120"/>
              </a:rPr>
              <a:t>This characteristic pattern in cirrhotic patients with lesions &gt;1cm is sufficient for diagnosis without biopsy in most cases.</a:t>
            </a:r>
            <a:endParaRPr lang="en-US" sz="1500" dirty="0"/>
          </a:p>
        </p:txBody>
      </p:sp>
      <p:sp>
        <p:nvSpPr>
          <p:cNvPr id="7" name="Text 4"/>
          <p:cNvSpPr/>
          <p:nvPr/>
        </p:nvSpPr>
        <p:spPr>
          <a:xfrm>
            <a:off x="7514868" y="1503998"/>
            <a:ext cx="2361962" cy="295275"/>
          </a:xfrm>
          <a:prstGeom prst="rect">
            <a:avLst/>
          </a:prstGeom>
          <a:noFill/>
          <a:ln/>
        </p:spPr>
        <p:txBody>
          <a:bodyPr wrap="none" lIns="0" tIns="0" rIns="0" bIns="0" rtlCol="0" anchor="t"/>
          <a:lstStyle/>
          <a:p>
            <a:pPr marL="0" indent="0" algn="l">
              <a:lnSpc>
                <a:spcPts val="2300"/>
              </a:lnSpc>
              <a:buNone/>
            </a:pPr>
            <a:r>
              <a:rPr lang="en-US" sz="1850" dirty="0">
                <a:solidFill>
                  <a:srgbClr val="5C4E3D"/>
                </a:solidFill>
                <a:latin typeface="Libre Baskerville" pitchFamily="34" charset="0"/>
                <a:ea typeface="Libre Baskerville" pitchFamily="34" charset="-122"/>
                <a:cs typeface="Libre Baskerville" pitchFamily="34" charset="-120"/>
              </a:rPr>
              <a:t>Hemangiomas</a:t>
            </a:r>
            <a:endParaRPr lang="en-US" sz="1850" dirty="0"/>
          </a:p>
        </p:txBody>
      </p:sp>
      <p:pic>
        <p:nvPicPr>
          <p:cNvPr id="8" name="Image 1" descr="preencoded.png"/>
          <p:cNvPicPr>
            <a:picLocks noChangeAspect="1"/>
          </p:cNvPicPr>
          <p:nvPr/>
        </p:nvPicPr>
        <p:blipFill>
          <a:blip r:embed="rId4"/>
          <a:stretch>
            <a:fillRect/>
          </a:stretch>
        </p:blipFill>
        <p:spPr>
          <a:xfrm>
            <a:off x="7514868" y="1976318"/>
            <a:ext cx="4435078" cy="3802975"/>
          </a:xfrm>
          <a:prstGeom prst="rect">
            <a:avLst/>
          </a:prstGeom>
        </p:spPr>
      </p:pic>
      <p:sp>
        <p:nvSpPr>
          <p:cNvPr id="9" name="Text 5"/>
          <p:cNvSpPr/>
          <p:nvPr/>
        </p:nvSpPr>
        <p:spPr>
          <a:xfrm>
            <a:off x="7514868" y="5956340"/>
            <a:ext cx="6335911" cy="503873"/>
          </a:xfrm>
          <a:prstGeom prst="rect">
            <a:avLst/>
          </a:prstGeom>
          <a:noFill/>
          <a:ln/>
        </p:spPr>
        <p:txBody>
          <a:bodyPr wrap="square" lIns="0" tIns="0" rIns="0" bIns="0" rtlCol="0" anchor="t"/>
          <a:lstStyle/>
          <a:p>
            <a:pPr marL="0" indent="0" algn="l">
              <a:lnSpc>
                <a:spcPts val="1950"/>
              </a:lnSpc>
              <a:buNone/>
            </a:pPr>
            <a:r>
              <a:rPr lang="en-US" sz="1500" b="1" dirty="0">
                <a:solidFill>
                  <a:srgbClr val="454240"/>
                </a:solidFill>
                <a:latin typeface="DM Sans" pitchFamily="34" charset="0"/>
                <a:ea typeface="DM Sans" pitchFamily="34" charset="-122"/>
                <a:cs typeface="DM Sans" pitchFamily="34" charset="-120"/>
              </a:rPr>
              <a:t>Classic appearance:</a:t>
            </a:r>
            <a:r>
              <a:rPr lang="en-US" sz="1500" dirty="0">
                <a:solidFill>
                  <a:srgbClr val="454240"/>
                </a:solidFill>
                <a:latin typeface="DM Sans" pitchFamily="34" charset="0"/>
                <a:ea typeface="DM Sans" pitchFamily="34" charset="-122"/>
                <a:cs typeface="DM Sans" pitchFamily="34" charset="-120"/>
              </a:rPr>
              <a:t> Hypodense lesion on non-contrast imaging showing peripheral nodular enhancement with progressive centripetal fill-in on delayed phases</a:t>
            </a:r>
            <a:r>
              <a:rPr lang="en-US" sz="1200" dirty="0">
                <a:solidFill>
                  <a:srgbClr val="454240"/>
                </a:solidFill>
                <a:latin typeface="DM Sans" pitchFamily="34" charset="0"/>
                <a:ea typeface="DM Sans" pitchFamily="34" charset="-122"/>
                <a:cs typeface="DM Sans" pitchFamily="34" charset="-120"/>
              </a:rPr>
              <a:t>.</a:t>
            </a:r>
            <a:endParaRPr lang="en-US" sz="1200" dirty="0"/>
          </a:p>
        </p:txBody>
      </p:sp>
      <p:sp>
        <p:nvSpPr>
          <p:cNvPr id="10" name="Text 6"/>
          <p:cNvSpPr/>
          <p:nvPr/>
        </p:nvSpPr>
        <p:spPr>
          <a:xfrm>
            <a:off x="7630615" y="6865803"/>
            <a:ext cx="6335911" cy="503873"/>
          </a:xfrm>
          <a:prstGeom prst="rect">
            <a:avLst/>
          </a:prstGeom>
          <a:noFill/>
          <a:ln/>
        </p:spPr>
        <p:txBody>
          <a:bodyPr wrap="square" lIns="0" tIns="0" rIns="0" bIns="0" rtlCol="0" anchor="t"/>
          <a:lstStyle/>
          <a:p>
            <a:pPr marL="0" indent="0" algn="l">
              <a:lnSpc>
                <a:spcPts val="1950"/>
              </a:lnSpc>
              <a:buNone/>
            </a:pPr>
            <a:r>
              <a:rPr lang="en-US" sz="1500" dirty="0">
                <a:solidFill>
                  <a:srgbClr val="454240"/>
                </a:solidFill>
                <a:latin typeface="DM Sans" pitchFamily="34" charset="0"/>
                <a:ea typeface="DM Sans" pitchFamily="34" charset="-122"/>
                <a:cs typeface="DM Sans" pitchFamily="34" charset="-120"/>
              </a:rPr>
              <a:t>Benign vascular tumors requiring differentiation from malignancy through characteristic enhancement patterns.</a:t>
            </a:r>
            <a:endParaRPr lang="en-US" sz="1500" dirty="0"/>
          </a:p>
        </p:txBody>
      </p:sp>
      <p:sp>
        <p:nvSpPr>
          <p:cNvPr id="11" name="Rectangle 10">
            <a:extLst>
              <a:ext uri="{FF2B5EF4-FFF2-40B4-BE49-F238E27FC236}">
                <a16:creationId xmlns:a16="http://schemas.microsoft.com/office/drawing/2014/main" id="{A0E6F25D-59F5-047B-95DB-A7695A756AA5}"/>
              </a:ext>
            </a:extLst>
          </p:cNvPr>
          <p:cNvSpPr/>
          <p:nvPr/>
        </p:nvSpPr>
        <p:spPr>
          <a:xfrm>
            <a:off x="12847899" y="7766613"/>
            <a:ext cx="1655179" cy="335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879038"/>
            <a:ext cx="10836831" cy="637937"/>
          </a:xfrm>
          <a:prstGeom prst="rect">
            <a:avLst/>
          </a:prstGeom>
          <a:noFill/>
          <a:ln/>
        </p:spPr>
        <p:txBody>
          <a:bodyPr wrap="none" lIns="0" tIns="0" rIns="0" bIns="0" rtlCol="0" anchor="t"/>
          <a:lstStyle/>
          <a:p>
            <a:pPr marL="0" indent="0" algn="l">
              <a:lnSpc>
                <a:spcPts val="5000"/>
              </a:lnSpc>
              <a:buNone/>
            </a:pPr>
            <a:r>
              <a:rPr lang="en-US" sz="4000" dirty="0">
                <a:solidFill>
                  <a:srgbClr val="5C4E3D"/>
                </a:solidFill>
                <a:latin typeface="Libre Baskerville" pitchFamily="34" charset="0"/>
                <a:ea typeface="Libre Baskerville" pitchFamily="34" charset="-122"/>
                <a:cs typeface="Libre Baskerville" pitchFamily="34" charset="-120"/>
              </a:rPr>
              <a:t>Liver Biopsy: Evidence-Based Indications</a:t>
            </a:r>
            <a:endParaRPr lang="en-US" sz="4000" dirty="0"/>
          </a:p>
        </p:txBody>
      </p:sp>
      <p:sp>
        <p:nvSpPr>
          <p:cNvPr id="3" name="Shape 1"/>
          <p:cNvSpPr/>
          <p:nvPr/>
        </p:nvSpPr>
        <p:spPr>
          <a:xfrm>
            <a:off x="7303770" y="1925241"/>
            <a:ext cx="22860" cy="5425202"/>
          </a:xfrm>
          <a:prstGeom prst="roundRect">
            <a:avLst>
              <a:gd name="adj" fmla="val 375070"/>
            </a:avLst>
          </a:prstGeom>
          <a:solidFill>
            <a:srgbClr val="DDD3BA"/>
          </a:solidFill>
          <a:ln/>
        </p:spPr>
      </p:sp>
      <p:sp>
        <p:nvSpPr>
          <p:cNvPr id="4" name="Shape 2"/>
          <p:cNvSpPr/>
          <p:nvPr/>
        </p:nvSpPr>
        <p:spPr>
          <a:xfrm>
            <a:off x="6496110" y="2143363"/>
            <a:ext cx="612338" cy="22860"/>
          </a:xfrm>
          <a:prstGeom prst="roundRect">
            <a:avLst>
              <a:gd name="adj" fmla="val 375070"/>
            </a:avLst>
          </a:prstGeom>
          <a:solidFill>
            <a:srgbClr val="DDD3BA"/>
          </a:solidFill>
          <a:ln/>
        </p:spPr>
      </p:sp>
      <p:sp>
        <p:nvSpPr>
          <p:cNvPr id="5" name="Shape 3"/>
          <p:cNvSpPr/>
          <p:nvPr/>
        </p:nvSpPr>
        <p:spPr>
          <a:xfrm>
            <a:off x="7085588" y="1925241"/>
            <a:ext cx="459224" cy="459224"/>
          </a:xfrm>
          <a:prstGeom prst="roundRect">
            <a:avLst>
              <a:gd name="adj" fmla="val 18671"/>
            </a:avLst>
          </a:prstGeom>
          <a:solidFill>
            <a:srgbClr val="F7EDD4"/>
          </a:solidFill>
          <a:ln w="7620">
            <a:solidFill>
              <a:srgbClr val="DDD3BA"/>
            </a:solidFill>
            <a:prstDash val="solid"/>
          </a:ln>
        </p:spPr>
      </p:sp>
      <p:sp>
        <p:nvSpPr>
          <p:cNvPr id="6" name="Text 4"/>
          <p:cNvSpPr/>
          <p:nvPr/>
        </p:nvSpPr>
        <p:spPr>
          <a:xfrm>
            <a:off x="7162086" y="1963460"/>
            <a:ext cx="306110" cy="382667"/>
          </a:xfrm>
          <a:prstGeom prst="rect">
            <a:avLst/>
          </a:prstGeom>
          <a:noFill/>
          <a:ln/>
        </p:spPr>
        <p:txBody>
          <a:bodyPr wrap="none" lIns="0" tIns="0" rIns="0" bIns="0" rtlCol="0" anchor="t"/>
          <a:lstStyle/>
          <a:p>
            <a:pPr marL="0" indent="0" algn="ctr">
              <a:lnSpc>
                <a:spcPts val="2400"/>
              </a:lnSpc>
              <a:buNone/>
            </a:pPr>
            <a:r>
              <a:rPr lang="en-US" sz="2400" dirty="0">
                <a:solidFill>
                  <a:srgbClr val="454240"/>
                </a:solidFill>
                <a:latin typeface="Libre Baskerville" pitchFamily="34" charset="0"/>
                <a:ea typeface="Libre Baskerville" pitchFamily="34" charset="-122"/>
                <a:cs typeface="Libre Baskerville" pitchFamily="34" charset="-120"/>
              </a:rPr>
              <a:t>1</a:t>
            </a:r>
            <a:endParaRPr lang="en-US" sz="2400" dirty="0"/>
          </a:p>
        </p:txBody>
      </p:sp>
      <p:sp>
        <p:nvSpPr>
          <p:cNvPr id="7" name="Text 5"/>
          <p:cNvSpPr/>
          <p:nvPr/>
        </p:nvSpPr>
        <p:spPr>
          <a:xfrm>
            <a:off x="1009412" y="1995368"/>
            <a:ext cx="5285065" cy="318849"/>
          </a:xfrm>
          <a:prstGeom prst="rect">
            <a:avLst/>
          </a:prstGeom>
          <a:noFill/>
          <a:ln/>
        </p:spPr>
        <p:txBody>
          <a:bodyPr wrap="none" lIns="0" tIns="0" rIns="0" bIns="0" rtlCol="0" anchor="t"/>
          <a:lstStyle/>
          <a:p>
            <a:pPr marL="0" indent="0" algn="r">
              <a:lnSpc>
                <a:spcPts val="2500"/>
              </a:lnSpc>
              <a:buNone/>
            </a:pPr>
            <a:r>
              <a:rPr lang="en-US" sz="2000" dirty="0">
                <a:solidFill>
                  <a:srgbClr val="454240"/>
                </a:solidFill>
                <a:latin typeface="Libre Baskerville" pitchFamily="34" charset="0"/>
                <a:ea typeface="Libre Baskerville" pitchFamily="34" charset="-122"/>
                <a:cs typeface="Libre Baskerville" pitchFamily="34" charset="-120"/>
              </a:rPr>
              <a:t>Guidelines Recommend MDT Approach</a:t>
            </a:r>
            <a:endParaRPr lang="en-US" sz="2000" dirty="0"/>
          </a:p>
        </p:txBody>
      </p:sp>
      <p:sp>
        <p:nvSpPr>
          <p:cNvPr id="8" name="Text 6"/>
          <p:cNvSpPr/>
          <p:nvPr/>
        </p:nvSpPr>
        <p:spPr>
          <a:xfrm>
            <a:off x="793790" y="2436614"/>
            <a:ext cx="5500688" cy="1633538"/>
          </a:xfrm>
          <a:prstGeom prst="rect">
            <a:avLst/>
          </a:prstGeom>
          <a:noFill/>
          <a:ln/>
        </p:spPr>
        <p:txBody>
          <a:bodyPr wrap="square" lIns="0" tIns="0" rIns="0" bIns="0" rtlCol="0" anchor="t"/>
          <a:lstStyle/>
          <a:p>
            <a:pPr marL="0" indent="0" algn="l">
              <a:lnSpc>
                <a:spcPts val="2550"/>
              </a:lnSpc>
              <a:buNone/>
            </a:pPr>
            <a:r>
              <a:rPr lang="en-US" sz="1600" dirty="0">
                <a:solidFill>
                  <a:srgbClr val="454240"/>
                </a:solidFill>
                <a:latin typeface="DM Sans" pitchFamily="34" charset="0"/>
                <a:ea typeface="DM Sans" pitchFamily="34" charset="-122"/>
                <a:cs typeface="DM Sans" pitchFamily="34" charset="-120"/>
              </a:rPr>
              <a:t>Both the European Association for the Study of the Liver (EASL) and the American Association for the Study of Liver Diseases (AASLD) recommend an </a:t>
            </a:r>
            <a:r>
              <a:rPr lang="en-US" sz="1600" b="1" dirty="0">
                <a:solidFill>
                  <a:srgbClr val="454240"/>
                </a:solidFill>
                <a:latin typeface="DM Sans" pitchFamily="34" charset="0"/>
                <a:ea typeface="DM Sans" pitchFamily="34" charset="-122"/>
                <a:cs typeface="DM Sans" pitchFamily="34" charset="-120"/>
              </a:rPr>
              <a:t>individualized multidisciplinary team approach to liver biopsy decisions</a:t>
            </a:r>
            <a:r>
              <a:rPr lang="en-US" sz="1600" dirty="0">
                <a:solidFill>
                  <a:srgbClr val="454240"/>
                </a:solidFill>
                <a:latin typeface="DM Sans" pitchFamily="34" charset="0"/>
                <a:ea typeface="DM Sans" pitchFamily="34" charset="-122"/>
                <a:cs typeface="DM Sans" pitchFamily="34" charset="-120"/>
              </a:rPr>
              <a:t>.</a:t>
            </a:r>
            <a:endParaRPr lang="en-US" sz="1600" dirty="0"/>
          </a:p>
        </p:txBody>
      </p:sp>
      <p:sp>
        <p:nvSpPr>
          <p:cNvPr id="9" name="Shape 7"/>
          <p:cNvSpPr/>
          <p:nvPr/>
        </p:nvSpPr>
        <p:spPr>
          <a:xfrm>
            <a:off x="7521952" y="3368159"/>
            <a:ext cx="612338" cy="22860"/>
          </a:xfrm>
          <a:prstGeom prst="roundRect">
            <a:avLst>
              <a:gd name="adj" fmla="val 375070"/>
            </a:avLst>
          </a:prstGeom>
          <a:solidFill>
            <a:srgbClr val="DDD3BA"/>
          </a:solidFill>
          <a:ln/>
        </p:spPr>
      </p:sp>
      <p:sp>
        <p:nvSpPr>
          <p:cNvPr id="10" name="Shape 8"/>
          <p:cNvSpPr/>
          <p:nvPr/>
        </p:nvSpPr>
        <p:spPr>
          <a:xfrm>
            <a:off x="7085588" y="3150037"/>
            <a:ext cx="459224" cy="459224"/>
          </a:xfrm>
          <a:prstGeom prst="roundRect">
            <a:avLst>
              <a:gd name="adj" fmla="val 18671"/>
            </a:avLst>
          </a:prstGeom>
          <a:solidFill>
            <a:srgbClr val="F7EDD4"/>
          </a:solidFill>
          <a:ln w="7620">
            <a:solidFill>
              <a:srgbClr val="DDD3BA"/>
            </a:solidFill>
            <a:prstDash val="solid"/>
          </a:ln>
        </p:spPr>
      </p:sp>
      <p:sp>
        <p:nvSpPr>
          <p:cNvPr id="11" name="Text 9"/>
          <p:cNvSpPr/>
          <p:nvPr/>
        </p:nvSpPr>
        <p:spPr>
          <a:xfrm>
            <a:off x="7162086" y="3188256"/>
            <a:ext cx="306110" cy="382667"/>
          </a:xfrm>
          <a:prstGeom prst="rect">
            <a:avLst/>
          </a:prstGeom>
          <a:noFill/>
          <a:ln/>
        </p:spPr>
        <p:txBody>
          <a:bodyPr wrap="none" lIns="0" tIns="0" rIns="0" bIns="0" rtlCol="0" anchor="t"/>
          <a:lstStyle/>
          <a:p>
            <a:pPr marL="0" indent="0" algn="ctr">
              <a:lnSpc>
                <a:spcPts val="2400"/>
              </a:lnSpc>
              <a:buNone/>
            </a:pPr>
            <a:r>
              <a:rPr lang="en-US" sz="2400" dirty="0">
                <a:solidFill>
                  <a:srgbClr val="454240"/>
                </a:solidFill>
                <a:latin typeface="Libre Baskerville" pitchFamily="34" charset="0"/>
                <a:ea typeface="Libre Baskerville" pitchFamily="34" charset="-122"/>
                <a:cs typeface="Libre Baskerville" pitchFamily="34" charset="-120"/>
              </a:rPr>
              <a:t>2</a:t>
            </a:r>
            <a:endParaRPr lang="en-US" sz="2400" dirty="0"/>
          </a:p>
        </p:txBody>
      </p:sp>
      <p:sp>
        <p:nvSpPr>
          <p:cNvPr id="12" name="Text 10"/>
          <p:cNvSpPr/>
          <p:nvPr/>
        </p:nvSpPr>
        <p:spPr>
          <a:xfrm>
            <a:off x="8335923" y="3220164"/>
            <a:ext cx="5336024" cy="318849"/>
          </a:xfrm>
          <a:prstGeom prst="rect">
            <a:avLst/>
          </a:prstGeom>
          <a:noFill/>
          <a:ln/>
        </p:spPr>
        <p:txBody>
          <a:bodyPr wrap="none" lIns="0" tIns="0" rIns="0" bIns="0" rtlCol="0" anchor="t"/>
          <a:lstStyle/>
          <a:p>
            <a:pPr marL="0" indent="0" algn="l">
              <a:lnSpc>
                <a:spcPts val="2500"/>
              </a:lnSpc>
              <a:buNone/>
            </a:pPr>
            <a:r>
              <a:rPr lang="en-US" sz="2000" dirty="0">
                <a:solidFill>
                  <a:srgbClr val="454240"/>
                </a:solidFill>
                <a:latin typeface="Libre Baskerville" pitchFamily="34" charset="0"/>
                <a:ea typeface="Libre Baskerville" pitchFamily="34" charset="-122"/>
                <a:cs typeface="Libre Baskerville" pitchFamily="34" charset="-120"/>
              </a:rPr>
              <a:t>Non-Invasive Radiology Often Sufficient</a:t>
            </a:r>
            <a:endParaRPr lang="en-US" sz="2000" dirty="0"/>
          </a:p>
        </p:txBody>
      </p:sp>
      <p:sp>
        <p:nvSpPr>
          <p:cNvPr id="13" name="Text 11"/>
          <p:cNvSpPr/>
          <p:nvPr/>
        </p:nvSpPr>
        <p:spPr>
          <a:xfrm>
            <a:off x="8335923" y="3661410"/>
            <a:ext cx="5500688" cy="1306830"/>
          </a:xfrm>
          <a:prstGeom prst="rect">
            <a:avLst/>
          </a:prstGeom>
          <a:noFill/>
          <a:ln/>
        </p:spPr>
        <p:txBody>
          <a:bodyPr wrap="square" lIns="0" tIns="0" rIns="0" bIns="0" rtlCol="0" anchor="t"/>
          <a:lstStyle/>
          <a:p>
            <a:pPr marL="0" indent="0" algn="l">
              <a:lnSpc>
                <a:spcPts val="2550"/>
              </a:lnSpc>
              <a:buNone/>
            </a:pPr>
            <a:r>
              <a:rPr lang="en-US" sz="1600" dirty="0">
                <a:solidFill>
                  <a:srgbClr val="454240"/>
                </a:solidFill>
                <a:latin typeface="DM Sans" pitchFamily="34" charset="0"/>
                <a:ea typeface="DM Sans" pitchFamily="34" charset="-122"/>
                <a:cs typeface="DM Sans" pitchFamily="34" charset="-120"/>
              </a:rPr>
              <a:t>High-quality dynamic imaging typically provides adequate diagnostic information, particularly for classic presentations of HCC and benign lesions like hemangiomas.</a:t>
            </a:r>
            <a:endParaRPr lang="en-US" sz="1600" dirty="0"/>
          </a:p>
        </p:txBody>
      </p:sp>
      <p:sp>
        <p:nvSpPr>
          <p:cNvPr id="14" name="Shape 12"/>
          <p:cNvSpPr/>
          <p:nvPr/>
        </p:nvSpPr>
        <p:spPr>
          <a:xfrm>
            <a:off x="6496110" y="4696539"/>
            <a:ext cx="612338" cy="22860"/>
          </a:xfrm>
          <a:prstGeom prst="roundRect">
            <a:avLst>
              <a:gd name="adj" fmla="val 375070"/>
            </a:avLst>
          </a:prstGeom>
          <a:solidFill>
            <a:srgbClr val="DDD3BA"/>
          </a:solidFill>
          <a:ln/>
        </p:spPr>
      </p:sp>
      <p:sp>
        <p:nvSpPr>
          <p:cNvPr id="15" name="Shape 13"/>
          <p:cNvSpPr/>
          <p:nvPr/>
        </p:nvSpPr>
        <p:spPr>
          <a:xfrm>
            <a:off x="7085588" y="4478417"/>
            <a:ext cx="459224" cy="459224"/>
          </a:xfrm>
          <a:prstGeom prst="roundRect">
            <a:avLst>
              <a:gd name="adj" fmla="val 18671"/>
            </a:avLst>
          </a:prstGeom>
          <a:solidFill>
            <a:srgbClr val="F7EDD4"/>
          </a:solidFill>
          <a:ln w="7620">
            <a:solidFill>
              <a:srgbClr val="DDD3BA"/>
            </a:solidFill>
            <a:prstDash val="solid"/>
          </a:ln>
        </p:spPr>
      </p:sp>
      <p:sp>
        <p:nvSpPr>
          <p:cNvPr id="16" name="Text 14"/>
          <p:cNvSpPr/>
          <p:nvPr/>
        </p:nvSpPr>
        <p:spPr>
          <a:xfrm>
            <a:off x="7162086" y="4516636"/>
            <a:ext cx="306110" cy="382667"/>
          </a:xfrm>
          <a:prstGeom prst="rect">
            <a:avLst/>
          </a:prstGeom>
          <a:noFill/>
          <a:ln/>
        </p:spPr>
        <p:txBody>
          <a:bodyPr wrap="none" lIns="0" tIns="0" rIns="0" bIns="0" rtlCol="0" anchor="t"/>
          <a:lstStyle/>
          <a:p>
            <a:pPr marL="0" indent="0" algn="ctr">
              <a:lnSpc>
                <a:spcPts val="2400"/>
              </a:lnSpc>
              <a:buNone/>
            </a:pPr>
            <a:r>
              <a:rPr lang="en-US" sz="2400" dirty="0">
                <a:solidFill>
                  <a:srgbClr val="454240"/>
                </a:solidFill>
                <a:latin typeface="Libre Baskerville" pitchFamily="34" charset="0"/>
                <a:ea typeface="Libre Baskerville" pitchFamily="34" charset="-122"/>
                <a:cs typeface="Libre Baskerville" pitchFamily="34" charset="-120"/>
              </a:rPr>
              <a:t>3</a:t>
            </a:r>
            <a:endParaRPr lang="en-US" sz="2400" dirty="0"/>
          </a:p>
        </p:txBody>
      </p:sp>
      <p:sp>
        <p:nvSpPr>
          <p:cNvPr id="17" name="Text 15"/>
          <p:cNvSpPr/>
          <p:nvPr/>
        </p:nvSpPr>
        <p:spPr>
          <a:xfrm>
            <a:off x="2758440" y="4548545"/>
            <a:ext cx="3536037" cy="318849"/>
          </a:xfrm>
          <a:prstGeom prst="rect">
            <a:avLst/>
          </a:prstGeom>
          <a:noFill/>
          <a:ln/>
        </p:spPr>
        <p:txBody>
          <a:bodyPr wrap="none" lIns="0" tIns="0" rIns="0" bIns="0" rtlCol="0" anchor="t"/>
          <a:lstStyle/>
          <a:p>
            <a:pPr marL="0" indent="0" algn="r">
              <a:lnSpc>
                <a:spcPts val="2500"/>
              </a:lnSpc>
              <a:buNone/>
            </a:pPr>
            <a:r>
              <a:rPr lang="en-US" sz="2000" dirty="0">
                <a:solidFill>
                  <a:srgbClr val="454240"/>
                </a:solidFill>
                <a:latin typeface="Libre Baskerville" pitchFamily="34" charset="0"/>
                <a:ea typeface="Libre Baskerville" pitchFamily="34" charset="-122"/>
                <a:cs typeface="Libre Baskerville" pitchFamily="34" charset="-120"/>
              </a:rPr>
              <a:t>Specific Biopsy Indications</a:t>
            </a:r>
            <a:endParaRPr lang="en-US" sz="2000" dirty="0"/>
          </a:p>
        </p:txBody>
      </p:sp>
      <p:sp>
        <p:nvSpPr>
          <p:cNvPr id="18" name="Text 16"/>
          <p:cNvSpPr/>
          <p:nvPr/>
        </p:nvSpPr>
        <p:spPr>
          <a:xfrm>
            <a:off x="793790" y="4989790"/>
            <a:ext cx="5500688" cy="1306830"/>
          </a:xfrm>
          <a:prstGeom prst="rect">
            <a:avLst/>
          </a:prstGeom>
          <a:noFill/>
          <a:ln/>
        </p:spPr>
        <p:txBody>
          <a:bodyPr wrap="square" lIns="0" tIns="0" rIns="0" bIns="0" rtlCol="0" anchor="t"/>
          <a:lstStyle/>
          <a:p>
            <a:pPr marL="0" indent="0" algn="r">
              <a:lnSpc>
                <a:spcPts val="2550"/>
              </a:lnSpc>
              <a:buNone/>
            </a:pPr>
            <a:r>
              <a:rPr lang="en-US" sz="1600" dirty="0">
                <a:solidFill>
                  <a:srgbClr val="454240"/>
                </a:solidFill>
                <a:latin typeface="DM Sans" pitchFamily="34" charset="0"/>
                <a:ea typeface="DM Sans" pitchFamily="34" charset="-122"/>
                <a:cs typeface="DM Sans" pitchFamily="34" charset="-120"/>
              </a:rPr>
              <a:t>Biopsy is indicated when radiology is inconclusive, in non-cirrhotic patients, for metastases of unknown origin, for molecular profiling in unresectable masses, or when tissue diagnosis is essential to guide treatment decisions.</a:t>
            </a:r>
            <a:endParaRPr lang="en-US" sz="1600" dirty="0"/>
          </a:p>
        </p:txBody>
      </p:sp>
      <p:sp>
        <p:nvSpPr>
          <p:cNvPr id="19" name="Shape 17"/>
          <p:cNvSpPr/>
          <p:nvPr/>
        </p:nvSpPr>
        <p:spPr>
          <a:xfrm>
            <a:off x="7521952" y="5809774"/>
            <a:ext cx="612338" cy="22860"/>
          </a:xfrm>
          <a:prstGeom prst="roundRect">
            <a:avLst>
              <a:gd name="adj" fmla="val 375070"/>
            </a:avLst>
          </a:prstGeom>
          <a:solidFill>
            <a:srgbClr val="DDD3BA"/>
          </a:solidFill>
          <a:ln/>
        </p:spPr>
      </p:sp>
      <p:sp>
        <p:nvSpPr>
          <p:cNvPr id="20" name="Shape 18"/>
          <p:cNvSpPr/>
          <p:nvPr/>
        </p:nvSpPr>
        <p:spPr>
          <a:xfrm>
            <a:off x="7085588" y="5591651"/>
            <a:ext cx="459224" cy="459224"/>
          </a:xfrm>
          <a:prstGeom prst="roundRect">
            <a:avLst>
              <a:gd name="adj" fmla="val 18671"/>
            </a:avLst>
          </a:prstGeom>
          <a:solidFill>
            <a:srgbClr val="F7EDD4"/>
          </a:solidFill>
          <a:ln w="7620">
            <a:solidFill>
              <a:srgbClr val="DDD3BA"/>
            </a:solidFill>
            <a:prstDash val="solid"/>
          </a:ln>
        </p:spPr>
      </p:sp>
      <p:sp>
        <p:nvSpPr>
          <p:cNvPr id="21" name="Text 19"/>
          <p:cNvSpPr/>
          <p:nvPr/>
        </p:nvSpPr>
        <p:spPr>
          <a:xfrm>
            <a:off x="7162086" y="5629870"/>
            <a:ext cx="306110" cy="382667"/>
          </a:xfrm>
          <a:prstGeom prst="rect">
            <a:avLst/>
          </a:prstGeom>
          <a:noFill/>
          <a:ln/>
        </p:spPr>
        <p:txBody>
          <a:bodyPr wrap="none" lIns="0" tIns="0" rIns="0" bIns="0" rtlCol="0" anchor="t"/>
          <a:lstStyle/>
          <a:p>
            <a:pPr marL="0" indent="0" algn="ctr">
              <a:lnSpc>
                <a:spcPts val="2400"/>
              </a:lnSpc>
              <a:buNone/>
            </a:pPr>
            <a:r>
              <a:rPr lang="en-US" sz="2400" dirty="0">
                <a:solidFill>
                  <a:srgbClr val="454240"/>
                </a:solidFill>
                <a:latin typeface="Libre Baskerville" pitchFamily="34" charset="0"/>
                <a:ea typeface="Libre Baskerville" pitchFamily="34" charset="-122"/>
                <a:cs typeface="Libre Baskerville" pitchFamily="34" charset="-120"/>
              </a:rPr>
              <a:t>4</a:t>
            </a:r>
            <a:endParaRPr lang="en-US" sz="2400" dirty="0"/>
          </a:p>
        </p:txBody>
      </p:sp>
      <p:sp>
        <p:nvSpPr>
          <p:cNvPr id="22" name="Shape 20"/>
          <p:cNvSpPr/>
          <p:nvPr/>
        </p:nvSpPr>
        <p:spPr>
          <a:xfrm>
            <a:off x="8335923" y="5657969"/>
            <a:ext cx="5500688" cy="1520904"/>
          </a:xfrm>
          <a:prstGeom prst="roundRect">
            <a:avLst>
              <a:gd name="adj" fmla="val 5637"/>
            </a:avLst>
          </a:prstGeom>
          <a:solidFill>
            <a:srgbClr val="F3E4BF"/>
          </a:solidFill>
          <a:ln/>
        </p:spPr>
      </p:sp>
      <p:pic>
        <p:nvPicPr>
          <p:cNvPr id="23" name="Image 0" descr="preencoded.png"/>
          <p:cNvPicPr>
            <a:picLocks noChangeAspect="1"/>
          </p:cNvPicPr>
          <p:nvPr/>
        </p:nvPicPr>
        <p:blipFill>
          <a:blip r:embed="rId3"/>
          <a:stretch>
            <a:fillRect/>
          </a:stretch>
        </p:blipFill>
        <p:spPr>
          <a:xfrm>
            <a:off x="8539996" y="5963007"/>
            <a:ext cx="255151" cy="204073"/>
          </a:xfrm>
          <a:prstGeom prst="rect">
            <a:avLst/>
          </a:prstGeom>
        </p:spPr>
      </p:pic>
      <p:sp>
        <p:nvSpPr>
          <p:cNvPr id="24" name="Text 21"/>
          <p:cNvSpPr/>
          <p:nvPr/>
        </p:nvSpPr>
        <p:spPr>
          <a:xfrm>
            <a:off x="8999220" y="5913001"/>
            <a:ext cx="4633317" cy="980123"/>
          </a:xfrm>
          <a:prstGeom prst="rect">
            <a:avLst/>
          </a:prstGeom>
          <a:noFill/>
          <a:ln/>
        </p:spPr>
        <p:txBody>
          <a:bodyPr wrap="square" lIns="0" tIns="0" rIns="0" bIns="0" rtlCol="0" anchor="t"/>
          <a:lstStyle/>
          <a:p>
            <a:pPr marL="0" indent="0" algn="l">
              <a:lnSpc>
                <a:spcPts val="2550"/>
              </a:lnSpc>
              <a:buNone/>
            </a:pPr>
            <a:r>
              <a:rPr lang="en-US" sz="1600" dirty="0">
                <a:solidFill>
                  <a:srgbClr val="000000"/>
                </a:solidFill>
                <a:latin typeface="DM Sans" pitchFamily="34" charset="0"/>
                <a:ea typeface="DM Sans" pitchFamily="34" charset="-122"/>
                <a:cs typeface="DM Sans" pitchFamily="34" charset="-120"/>
              </a:rPr>
              <a:t>Reference: EASL Clinical Practice Guidelines: Management of hepatocellular carcinoma. J Hepatol. 2018;69:182-236.</a:t>
            </a:r>
            <a:endParaRPr lang="en-US" sz="1600" dirty="0"/>
          </a:p>
        </p:txBody>
      </p:sp>
      <p:sp>
        <p:nvSpPr>
          <p:cNvPr id="25" name="Rectangle 24">
            <a:extLst>
              <a:ext uri="{FF2B5EF4-FFF2-40B4-BE49-F238E27FC236}">
                <a16:creationId xmlns:a16="http://schemas.microsoft.com/office/drawing/2014/main" id="{C12CB9F3-DAD6-905A-67F7-5E3BDED92F8F}"/>
              </a:ext>
            </a:extLst>
          </p:cNvPr>
          <p:cNvSpPr/>
          <p:nvPr/>
        </p:nvSpPr>
        <p:spPr>
          <a:xfrm>
            <a:off x="12847899" y="7766613"/>
            <a:ext cx="1655179" cy="335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286828"/>
            <a:ext cx="8197334" cy="708779"/>
          </a:xfrm>
          <a:prstGeom prst="rect">
            <a:avLst/>
          </a:prstGeom>
          <a:noFill/>
          <a:ln/>
        </p:spPr>
        <p:txBody>
          <a:bodyPr wrap="none" lIns="0" tIns="0" rIns="0" bIns="0" rtlCol="0" anchor="t"/>
          <a:lstStyle/>
          <a:p>
            <a:pPr marL="0" indent="0" algn="l">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When to Avoid Liver Biopsy</a:t>
            </a:r>
            <a:endParaRPr lang="en-US" sz="4450" dirty="0"/>
          </a:p>
        </p:txBody>
      </p:sp>
      <p:sp>
        <p:nvSpPr>
          <p:cNvPr id="3" name="Shape 1"/>
          <p:cNvSpPr/>
          <p:nvPr/>
        </p:nvSpPr>
        <p:spPr>
          <a:xfrm>
            <a:off x="793790" y="2449235"/>
            <a:ext cx="510302" cy="510302"/>
          </a:xfrm>
          <a:prstGeom prst="roundRect">
            <a:avLst>
              <a:gd name="adj" fmla="val 18669"/>
            </a:avLst>
          </a:prstGeom>
          <a:solidFill>
            <a:srgbClr val="F7EDD4"/>
          </a:solidFill>
          <a:ln w="7620">
            <a:solidFill>
              <a:srgbClr val="DDD3BA"/>
            </a:solidFill>
            <a:prstDash val="solid"/>
          </a:ln>
        </p:spPr>
      </p:sp>
      <p:sp>
        <p:nvSpPr>
          <p:cNvPr id="4" name="Text 2"/>
          <p:cNvSpPr/>
          <p:nvPr/>
        </p:nvSpPr>
        <p:spPr>
          <a:xfrm>
            <a:off x="1530906" y="2527102"/>
            <a:ext cx="4733211"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Classic Imaging Features Present</a:t>
            </a:r>
            <a:endParaRPr lang="en-US" sz="2200" dirty="0"/>
          </a:p>
        </p:txBody>
      </p:sp>
      <p:sp>
        <p:nvSpPr>
          <p:cNvPr id="5" name="Text 3"/>
          <p:cNvSpPr/>
          <p:nvPr/>
        </p:nvSpPr>
        <p:spPr>
          <a:xfrm>
            <a:off x="1530906" y="3017520"/>
            <a:ext cx="5642491" cy="1451610"/>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Chronic liver disease or cirrhotic patients with lesions &gt;1cm displaying hallmark HCC features on CT/MRI do not require tissue confirmation. Biopsy adds risk without diagnostic benefit.</a:t>
            </a:r>
            <a:endParaRPr lang="en-US" sz="1750" dirty="0"/>
          </a:p>
        </p:txBody>
      </p:sp>
      <p:sp>
        <p:nvSpPr>
          <p:cNvPr id="6" name="Shape 4"/>
          <p:cNvSpPr/>
          <p:nvPr/>
        </p:nvSpPr>
        <p:spPr>
          <a:xfrm>
            <a:off x="7456884" y="2449235"/>
            <a:ext cx="510302" cy="510302"/>
          </a:xfrm>
          <a:prstGeom prst="roundRect">
            <a:avLst>
              <a:gd name="adj" fmla="val 18669"/>
            </a:avLst>
          </a:prstGeom>
          <a:solidFill>
            <a:srgbClr val="F7EDD4"/>
          </a:solidFill>
          <a:ln w="7620">
            <a:solidFill>
              <a:srgbClr val="DDD3BA"/>
            </a:solidFill>
            <a:prstDash val="solid"/>
          </a:ln>
        </p:spPr>
      </p:sp>
      <p:sp>
        <p:nvSpPr>
          <p:cNvPr id="7" name="Text 5"/>
          <p:cNvSpPr/>
          <p:nvPr/>
        </p:nvSpPr>
        <p:spPr>
          <a:xfrm>
            <a:off x="8194000" y="2527102"/>
            <a:ext cx="4116824"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Curative Treatment Planned</a:t>
            </a:r>
            <a:endParaRPr lang="en-US" sz="2200" dirty="0"/>
          </a:p>
        </p:txBody>
      </p:sp>
      <p:sp>
        <p:nvSpPr>
          <p:cNvPr id="8" name="Text 6"/>
          <p:cNvSpPr/>
          <p:nvPr/>
        </p:nvSpPr>
        <p:spPr>
          <a:xfrm>
            <a:off x="8194000" y="3017520"/>
            <a:ext cx="5642610" cy="1451610"/>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When liver transplantation, hepatectomy, or ablation is planned, surgical pathology will provide definitive diagnosis. Pre-operative biopsy risks tumor seeding along the needle tract.</a:t>
            </a:r>
            <a:endParaRPr lang="en-US" sz="1750" dirty="0"/>
          </a:p>
        </p:txBody>
      </p:sp>
      <p:sp>
        <p:nvSpPr>
          <p:cNvPr id="9" name="Shape 7"/>
          <p:cNvSpPr/>
          <p:nvPr/>
        </p:nvSpPr>
        <p:spPr>
          <a:xfrm>
            <a:off x="793790" y="4922758"/>
            <a:ext cx="510302" cy="510302"/>
          </a:xfrm>
          <a:prstGeom prst="roundRect">
            <a:avLst>
              <a:gd name="adj" fmla="val 18669"/>
            </a:avLst>
          </a:prstGeom>
          <a:solidFill>
            <a:srgbClr val="F7EDD4"/>
          </a:solidFill>
          <a:ln w="7620">
            <a:solidFill>
              <a:srgbClr val="DDD3BA"/>
            </a:solidFill>
            <a:prstDash val="solid"/>
          </a:ln>
        </p:spPr>
      </p:sp>
      <p:sp>
        <p:nvSpPr>
          <p:cNvPr id="10" name="Text 8"/>
          <p:cNvSpPr/>
          <p:nvPr/>
        </p:nvSpPr>
        <p:spPr>
          <a:xfrm>
            <a:off x="1530906" y="5000625"/>
            <a:ext cx="5064443"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Small Lesions in Low-Risk Patients</a:t>
            </a:r>
            <a:endParaRPr lang="en-US" sz="2200" dirty="0"/>
          </a:p>
        </p:txBody>
      </p:sp>
      <p:sp>
        <p:nvSpPr>
          <p:cNvPr id="11" name="Text 9"/>
          <p:cNvSpPr/>
          <p:nvPr/>
        </p:nvSpPr>
        <p:spPr>
          <a:xfrm>
            <a:off x="1530906" y="5491043"/>
            <a:ext cx="5642491" cy="1451610"/>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Lesions &lt;1cm in patients without cirrhosis or risk factors can be monitored with serial imaging rather than immediate biopsy, avoiding complications in likely benign lesions.</a:t>
            </a:r>
            <a:endParaRPr lang="en-US" sz="1750" dirty="0"/>
          </a:p>
        </p:txBody>
      </p:sp>
      <p:sp>
        <p:nvSpPr>
          <p:cNvPr id="12" name="Shape 10"/>
          <p:cNvSpPr/>
          <p:nvPr/>
        </p:nvSpPr>
        <p:spPr>
          <a:xfrm>
            <a:off x="7456884" y="4922758"/>
            <a:ext cx="510302" cy="510302"/>
          </a:xfrm>
          <a:prstGeom prst="roundRect">
            <a:avLst>
              <a:gd name="adj" fmla="val 18669"/>
            </a:avLst>
          </a:prstGeom>
          <a:solidFill>
            <a:srgbClr val="F7EDD4"/>
          </a:solidFill>
          <a:ln w="7620">
            <a:solidFill>
              <a:srgbClr val="DDD3BA"/>
            </a:solidFill>
            <a:prstDash val="solid"/>
          </a:ln>
        </p:spPr>
      </p:sp>
      <p:sp>
        <p:nvSpPr>
          <p:cNvPr id="13" name="Text 11"/>
          <p:cNvSpPr/>
          <p:nvPr/>
        </p:nvSpPr>
        <p:spPr>
          <a:xfrm>
            <a:off x="8194000" y="5000625"/>
            <a:ext cx="4205288"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Characteristic Hemangiomas</a:t>
            </a:r>
            <a:endParaRPr lang="en-US" sz="2200" dirty="0"/>
          </a:p>
        </p:txBody>
      </p:sp>
      <p:sp>
        <p:nvSpPr>
          <p:cNvPr id="14" name="Text 12"/>
          <p:cNvSpPr/>
          <p:nvPr/>
        </p:nvSpPr>
        <p:spPr>
          <a:xfrm>
            <a:off x="8194000" y="5491043"/>
            <a:ext cx="5642610" cy="1451610"/>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Lesions with pathognomonic hemangioma features on imaging require no further investigation. Biopsy is unnecessary and carries bleeding risk in these vascular tumors.</a:t>
            </a:r>
            <a:endParaRPr lang="en-US" sz="1750" dirty="0"/>
          </a:p>
        </p:txBody>
      </p:sp>
      <p:sp>
        <p:nvSpPr>
          <p:cNvPr id="15" name="Rectangle 14">
            <a:extLst>
              <a:ext uri="{FF2B5EF4-FFF2-40B4-BE49-F238E27FC236}">
                <a16:creationId xmlns:a16="http://schemas.microsoft.com/office/drawing/2014/main" id="{29E934D2-86A5-6954-672E-D9FFECBA9FD1}"/>
              </a:ext>
            </a:extLst>
          </p:cNvPr>
          <p:cNvSpPr/>
          <p:nvPr/>
        </p:nvSpPr>
        <p:spPr>
          <a:xfrm>
            <a:off x="12847899" y="7766613"/>
            <a:ext cx="1655179" cy="335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2932390" y="620316"/>
            <a:ext cx="9005173" cy="599123"/>
          </a:xfrm>
          <a:prstGeom prst="rect">
            <a:avLst/>
          </a:prstGeom>
          <a:noFill/>
          <a:ln/>
        </p:spPr>
        <p:txBody>
          <a:bodyPr wrap="none" lIns="0" tIns="0" rIns="0" bIns="0" rtlCol="0" anchor="t"/>
          <a:lstStyle/>
          <a:p>
            <a:pPr marL="0" indent="0" algn="ctr">
              <a:lnSpc>
                <a:spcPts val="4700"/>
              </a:lnSpc>
              <a:buNone/>
            </a:pPr>
            <a:r>
              <a:rPr lang="en-US" sz="3750" dirty="0">
                <a:solidFill>
                  <a:schemeClr val="accent1">
                    <a:lumMod val="75000"/>
                  </a:schemeClr>
                </a:solidFill>
                <a:latin typeface="Libre Baskerville" pitchFamily="34" charset="0"/>
                <a:ea typeface="Libre Baskerville" pitchFamily="34" charset="-122"/>
                <a:cs typeface="Libre Baskerville" pitchFamily="34" charset="-120"/>
              </a:rPr>
              <a:t>Advanced Interventions</a:t>
            </a:r>
            <a:endParaRPr lang="en-US" sz="3750" dirty="0">
              <a:solidFill>
                <a:schemeClr val="accent1">
                  <a:lumMod val="75000"/>
                </a:schemeClr>
              </a:solidFill>
            </a:endParaRPr>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503" y="1602819"/>
            <a:ext cx="479346" cy="479346"/>
          </a:xfrm>
          <a:prstGeom prst="rect">
            <a:avLst/>
          </a:prstGeom>
        </p:spPr>
      </p:pic>
      <p:sp>
        <p:nvSpPr>
          <p:cNvPr id="4" name="Text 1"/>
          <p:cNvSpPr/>
          <p:nvPr/>
        </p:nvSpPr>
        <p:spPr>
          <a:xfrm>
            <a:off x="789503" y="2321838"/>
            <a:ext cx="3033236" cy="299561"/>
          </a:xfrm>
          <a:prstGeom prst="rect">
            <a:avLst/>
          </a:prstGeom>
          <a:noFill/>
          <a:ln/>
        </p:spPr>
        <p:txBody>
          <a:bodyPr wrap="none" lIns="0" tIns="0" rIns="0" bIns="0" rtlCol="0" anchor="t"/>
          <a:lstStyle/>
          <a:p>
            <a:pPr marL="0" indent="0" algn="l">
              <a:lnSpc>
                <a:spcPts val="2350"/>
              </a:lnSpc>
              <a:buNone/>
            </a:pPr>
            <a:r>
              <a:rPr lang="en-US" sz="1850" dirty="0">
                <a:solidFill>
                  <a:srgbClr val="454240"/>
                </a:solidFill>
                <a:latin typeface="Libre Baskerville" pitchFamily="34" charset="0"/>
                <a:ea typeface="Libre Baskerville" pitchFamily="34" charset="-122"/>
                <a:cs typeface="Libre Baskerville" pitchFamily="34" charset="-120"/>
              </a:rPr>
              <a:t>Cholangioscopy &amp; ERCP</a:t>
            </a:r>
            <a:endParaRPr lang="en-US" sz="1850" dirty="0"/>
          </a:p>
        </p:txBody>
      </p:sp>
      <p:sp>
        <p:nvSpPr>
          <p:cNvPr id="5" name="Text 2"/>
          <p:cNvSpPr/>
          <p:nvPr/>
        </p:nvSpPr>
        <p:spPr>
          <a:xfrm>
            <a:off x="789503" y="2736413"/>
            <a:ext cx="6405801" cy="613410"/>
          </a:xfrm>
          <a:prstGeom prst="rect">
            <a:avLst/>
          </a:prstGeom>
          <a:noFill/>
          <a:ln/>
        </p:spPr>
        <p:txBody>
          <a:bodyPr wrap="square" lIns="0" tIns="0" rIns="0" bIns="0" rtlCol="0" anchor="t"/>
          <a:lstStyle/>
          <a:p>
            <a:pPr marL="0" indent="0" algn="l">
              <a:lnSpc>
                <a:spcPts val="2400"/>
              </a:lnSpc>
              <a:buNone/>
            </a:pPr>
            <a:r>
              <a:rPr lang="en-US" sz="1500" dirty="0">
                <a:solidFill>
                  <a:srgbClr val="454240"/>
                </a:solidFill>
                <a:latin typeface="DM Sans" pitchFamily="34" charset="0"/>
                <a:ea typeface="DM Sans" pitchFamily="34" charset="-122"/>
                <a:cs typeface="DM Sans" pitchFamily="34" charset="-120"/>
              </a:rPr>
              <a:t>Direct visualization of bile ducts for diagnosis and therapeutic intervention in complex biliary pathology.</a:t>
            </a:r>
            <a:endParaRPr lang="en-US" sz="1500" dirty="0"/>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4977" y="1602819"/>
            <a:ext cx="479346" cy="479346"/>
          </a:xfrm>
          <a:prstGeom prst="rect">
            <a:avLst/>
          </a:prstGeom>
        </p:spPr>
      </p:pic>
      <p:sp>
        <p:nvSpPr>
          <p:cNvPr id="7" name="Text 3"/>
          <p:cNvSpPr/>
          <p:nvPr/>
        </p:nvSpPr>
        <p:spPr>
          <a:xfrm>
            <a:off x="7434977" y="2321838"/>
            <a:ext cx="3303984" cy="299561"/>
          </a:xfrm>
          <a:prstGeom prst="rect">
            <a:avLst/>
          </a:prstGeom>
          <a:noFill/>
          <a:ln/>
        </p:spPr>
        <p:txBody>
          <a:bodyPr wrap="none" lIns="0" tIns="0" rIns="0" bIns="0" rtlCol="0" anchor="t"/>
          <a:lstStyle/>
          <a:p>
            <a:pPr marL="0" indent="0" algn="l">
              <a:lnSpc>
                <a:spcPts val="2350"/>
              </a:lnSpc>
              <a:buNone/>
            </a:pPr>
            <a:r>
              <a:rPr lang="en-US" sz="1850" dirty="0">
                <a:solidFill>
                  <a:srgbClr val="454240"/>
                </a:solidFill>
                <a:latin typeface="Libre Baskerville" pitchFamily="34" charset="0"/>
                <a:ea typeface="Libre Baskerville" pitchFamily="34" charset="-122"/>
                <a:cs typeface="Libre Baskerville" pitchFamily="34" charset="-120"/>
              </a:rPr>
              <a:t>RFA &amp; Microwave Ablation</a:t>
            </a:r>
            <a:endParaRPr lang="en-US" sz="1850" dirty="0"/>
          </a:p>
        </p:txBody>
      </p:sp>
      <p:sp>
        <p:nvSpPr>
          <p:cNvPr id="8" name="Text 4"/>
          <p:cNvSpPr/>
          <p:nvPr/>
        </p:nvSpPr>
        <p:spPr>
          <a:xfrm>
            <a:off x="7434977" y="2736413"/>
            <a:ext cx="6405920" cy="613410"/>
          </a:xfrm>
          <a:prstGeom prst="rect">
            <a:avLst/>
          </a:prstGeom>
          <a:noFill/>
          <a:ln/>
        </p:spPr>
        <p:txBody>
          <a:bodyPr wrap="square" lIns="0" tIns="0" rIns="0" bIns="0" rtlCol="0" anchor="t"/>
          <a:lstStyle/>
          <a:p>
            <a:pPr marL="0" indent="0" algn="l">
              <a:lnSpc>
                <a:spcPts val="2400"/>
              </a:lnSpc>
              <a:buNone/>
            </a:pPr>
            <a:r>
              <a:rPr lang="en-US" sz="1500" dirty="0">
                <a:solidFill>
                  <a:srgbClr val="454240"/>
                </a:solidFill>
                <a:latin typeface="DM Sans" pitchFamily="34" charset="0"/>
                <a:ea typeface="DM Sans" pitchFamily="34" charset="-122"/>
                <a:cs typeface="DM Sans" pitchFamily="34" charset="-120"/>
              </a:rPr>
              <a:t>Minimally invasive tumor destruction for patients unsuitable for resection or as bridge to transplant.</a:t>
            </a:r>
            <a:endParaRPr lang="en-US" sz="1500" dirty="0"/>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9503" y="3733205"/>
            <a:ext cx="479346" cy="479346"/>
          </a:xfrm>
          <a:prstGeom prst="rect">
            <a:avLst/>
          </a:prstGeom>
        </p:spPr>
      </p:pic>
      <p:sp>
        <p:nvSpPr>
          <p:cNvPr id="10" name="Text 5"/>
          <p:cNvSpPr/>
          <p:nvPr/>
        </p:nvSpPr>
        <p:spPr>
          <a:xfrm>
            <a:off x="754955" y="4452224"/>
            <a:ext cx="4931212" cy="330756"/>
          </a:xfrm>
          <a:prstGeom prst="rect">
            <a:avLst/>
          </a:prstGeom>
          <a:noFill/>
          <a:ln/>
        </p:spPr>
        <p:txBody>
          <a:bodyPr wrap="none" lIns="0" tIns="0" rIns="0" bIns="0" rtlCol="0" anchor="t"/>
          <a:lstStyle/>
          <a:p>
            <a:pPr marL="0" indent="0" algn="l">
              <a:lnSpc>
                <a:spcPts val="2350"/>
              </a:lnSpc>
              <a:buNone/>
            </a:pPr>
            <a:r>
              <a:rPr lang="en-US" sz="1850" dirty="0">
                <a:solidFill>
                  <a:srgbClr val="454240"/>
                </a:solidFill>
                <a:latin typeface="Libre Baskerville" pitchFamily="34" charset="0"/>
                <a:ea typeface="Libre Baskerville" pitchFamily="34" charset="-122"/>
                <a:cs typeface="Libre Baskerville" pitchFamily="34" charset="-120"/>
              </a:rPr>
              <a:t>ALPPS/Portal Vein Embolization/TACE</a:t>
            </a:r>
            <a:endParaRPr lang="en-US" sz="1850" dirty="0"/>
          </a:p>
        </p:txBody>
      </p:sp>
      <p:sp>
        <p:nvSpPr>
          <p:cNvPr id="11" name="Text 6"/>
          <p:cNvSpPr/>
          <p:nvPr/>
        </p:nvSpPr>
        <p:spPr>
          <a:xfrm>
            <a:off x="789503" y="4866799"/>
            <a:ext cx="6405801" cy="613410"/>
          </a:xfrm>
          <a:prstGeom prst="rect">
            <a:avLst/>
          </a:prstGeom>
          <a:noFill/>
          <a:ln/>
        </p:spPr>
        <p:txBody>
          <a:bodyPr wrap="square" lIns="0" tIns="0" rIns="0" bIns="0" rtlCol="0" anchor="t"/>
          <a:lstStyle/>
          <a:p>
            <a:pPr marL="0" indent="0" algn="l">
              <a:lnSpc>
                <a:spcPts val="2400"/>
              </a:lnSpc>
              <a:buNone/>
            </a:pPr>
            <a:r>
              <a:rPr lang="en-US" sz="1500" dirty="0">
                <a:solidFill>
                  <a:srgbClr val="454240"/>
                </a:solidFill>
                <a:latin typeface="DM Sans" pitchFamily="34" charset="0"/>
                <a:ea typeface="DM Sans" pitchFamily="34" charset="-122"/>
                <a:cs typeface="DM Sans" pitchFamily="34" charset="-120"/>
              </a:rPr>
              <a:t>Inducing rapid hypertrophy of future liver remnant to enable extended resections in previously inoperable cases.</a:t>
            </a:r>
            <a:endParaRPr lang="en-US" sz="1500" dirty="0"/>
          </a:p>
        </p:txBody>
      </p:sp>
      <p:pic>
        <p:nvPicPr>
          <p:cNvPr id="12"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4977" y="3733205"/>
            <a:ext cx="479346" cy="479346"/>
          </a:xfrm>
          <a:prstGeom prst="rect">
            <a:avLst/>
          </a:prstGeom>
        </p:spPr>
      </p:pic>
      <p:sp>
        <p:nvSpPr>
          <p:cNvPr id="13" name="Text 7"/>
          <p:cNvSpPr/>
          <p:nvPr/>
        </p:nvSpPr>
        <p:spPr>
          <a:xfrm>
            <a:off x="7434977" y="4452223"/>
            <a:ext cx="4931212" cy="299561"/>
          </a:xfrm>
          <a:prstGeom prst="rect">
            <a:avLst/>
          </a:prstGeom>
          <a:noFill/>
          <a:ln/>
        </p:spPr>
        <p:txBody>
          <a:bodyPr wrap="none" lIns="0" tIns="0" rIns="0" bIns="0" rtlCol="0" anchor="t"/>
          <a:lstStyle/>
          <a:p>
            <a:pPr marL="0" indent="0" algn="l">
              <a:lnSpc>
                <a:spcPts val="2350"/>
              </a:lnSpc>
              <a:buNone/>
            </a:pPr>
            <a:r>
              <a:rPr lang="en-US" sz="1850" dirty="0">
                <a:solidFill>
                  <a:srgbClr val="454240"/>
                </a:solidFill>
                <a:latin typeface="Libre Baskerville" pitchFamily="34" charset="0"/>
                <a:ea typeface="Libre Baskerville" pitchFamily="34" charset="-122"/>
                <a:cs typeface="Libre Baskerville" pitchFamily="34" charset="-120"/>
              </a:rPr>
              <a:t>ICG Fluorescence &amp; Volume Assessment</a:t>
            </a:r>
            <a:endParaRPr lang="en-US" sz="1850" dirty="0"/>
          </a:p>
        </p:txBody>
      </p:sp>
      <p:sp>
        <p:nvSpPr>
          <p:cNvPr id="14" name="Text 8"/>
          <p:cNvSpPr/>
          <p:nvPr/>
        </p:nvSpPr>
        <p:spPr>
          <a:xfrm>
            <a:off x="7434977" y="4866799"/>
            <a:ext cx="6405920" cy="613410"/>
          </a:xfrm>
          <a:prstGeom prst="rect">
            <a:avLst/>
          </a:prstGeom>
          <a:noFill/>
          <a:ln/>
        </p:spPr>
        <p:txBody>
          <a:bodyPr wrap="square" lIns="0" tIns="0" rIns="0" bIns="0" rtlCol="0" anchor="t"/>
          <a:lstStyle/>
          <a:p>
            <a:pPr marL="0" indent="0" algn="l">
              <a:lnSpc>
                <a:spcPts val="2400"/>
              </a:lnSpc>
              <a:buNone/>
            </a:pPr>
            <a:r>
              <a:rPr lang="en-US" sz="1500" dirty="0">
                <a:solidFill>
                  <a:srgbClr val="454240"/>
                </a:solidFill>
                <a:latin typeface="DM Sans" pitchFamily="34" charset="0"/>
                <a:ea typeface="DM Sans" pitchFamily="34" charset="-122"/>
                <a:cs typeface="DM Sans" pitchFamily="34" charset="-120"/>
              </a:rPr>
              <a:t>Real-time liver function assessment and remnant volume calculation using Memphis app and ICG clearance.</a:t>
            </a:r>
            <a:endParaRPr lang="en-US" sz="1500" dirty="0"/>
          </a:p>
        </p:txBody>
      </p:sp>
      <p:pic>
        <p:nvPicPr>
          <p:cNvPr id="1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9503" y="5863590"/>
            <a:ext cx="479346" cy="479346"/>
          </a:xfrm>
          <a:prstGeom prst="rect">
            <a:avLst/>
          </a:prstGeom>
        </p:spPr>
      </p:pic>
      <p:sp>
        <p:nvSpPr>
          <p:cNvPr id="16" name="Text 9"/>
          <p:cNvSpPr/>
          <p:nvPr/>
        </p:nvSpPr>
        <p:spPr>
          <a:xfrm>
            <a:off x="789503" y="6582608"/>
            <a:ext cx="2396728" cy="299561"/>
          </a:xfrm>
          <a:prstGeom prst="rect">
            <a:avLst/>
          </a:prstGeom>
          <a:noFill/>
          <a:ln/>
        </p:spPr>
        <p:txBody>
          <a:bodyPr wrap="none" lIns="0" tIns="0" rIns="0" bIns="0" rtlCol="0" anchor="t"/>
          <a:lstStyle/>
          <a:p>
            <a:pPr marL="0" indent="0" algn="l">
              <a:lnSpc>
                <a:spcPts val="2350"/>
              </a:lnSpc>
              <a:buNone/>
            </a:pPr>
            <a:r>
              <a:rPr lang="en-US" sz="1850" dirty="0">
                <a:solidFill>
                  <a:srgbClr val="454240"/>
                </a:solidFill>
                <a:latin typeface="Libre Baskerville" pitchFamily="34" charset="0"/>
                <a:ea typeface="Libre Baskerville" pitchFamily="34" charset="-122"/>
                <a:cs typeface="Libre Baskerville" pitchFamily="34" charset="-120"/>
              </a:rPr>
              <a:t>CUSA Technology</a:t>
            </a:r>
            <a:endParaRPr lang="en-US" sz="1850" dirty="0"/>
          </a:p>
        </p:txBody>
      </p:sp>
      <p:sp>
        <p:nvSpPr>
          <p:cNvPr id="17" name="Text 10"/>
          <p:cNvSpPr/>
          <p:nvPr/>
        </p:nvSpPr>
        <p:spPr>
          <a:xfrm>
            <a:off x="789503" y="6997184"/>
            <a:ext cx="6405801" cy="613410"/>
          </a:xfrm>
          <a:prstGeom prst="rect">
            <a:avLst/>
          </a:prstGeom>
          <a:noFill/>
          <a:ln/>
        </p:spPr>
        <p:txBody>
          <a:bodyPr wrap="square" lIns="0" tIns="0" rIns="0" bIns="0" rtlCol="0" anchor="t"/>
          <a:lstStyle/>
          <a:p>
            <a:pPr marL="0" indent="0" algn="l">
              <a:lnSpc>
                <a:spcPts val="2400"/>
              </a:lnSpc>
              <a:buNone/>
            </a:pPr>
            <a:r>
              <a:rPr lang="en-US" sz="1500" dirty="0">
                <a:solidFill>
                  <a:srgbClr val="454240"/>
                </a:solidFill>
                <a:latin typeface="DM Sans" pitchFamily="34" charset="0"/>
                <a:ea typeface="DM Sans" pitchFamily="34" charset="-122"/>
                <a:cs typeface="DM Sans" pitchFamily="34" charset="-120"/>
              </a:rPr>
              <a:t>Cavitational ultrasonic surgical aspirator enables precise parenchymal transection with vascular preservation.</a:t>
            </a:r>
            <a:endParaRPr lang="en-US" sz="1500" dirty="0"/>
          </a:p>
        </p:txBody>
      </p:sp>
      <p:pic>
        <p:nvPicPr>
          <p:cNvPr id="18"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34977" y="5863590"/>
            <a:ext cx="479346" cy="479346"/>
          </a:xfrm>
          <a:prstGeom prst="rect">
            <a:avLst/>
          </a:prstGeom>
        </p:spPr>
      </p:pic>
      <p:sp>
        <p:nvSpPr>
          <p:cNvPr id="19" name="Text 11"/>
          <p:cNvSpPr/>
          <p:nvPr/>
        </p:nvSpPr>
        <p:spPr>
          <a:xfrm>
            <a:off x="7434977" y="6582608"/>
            <a:ext cx="2653546" cy="299561"/>
          </a:xfrm>
          <a:prstGeom prst="rect">
            <a:avLst/>
          </a:prstGeom>
          <a:noFill/>
          <a:ln/>
        </p:spPr>
        <p:txBody>
          <a:bodyPr wrap="none" lIns="0" tIns="0" rIns="0" bIns="0" rtlCol="0" anchor="t"/>
          <a:lstStyle/>
          <a:p>
            <a:pPr marL="0" indent="0" algn="l">
              <a:lnSpc>
                <a:spcPts val="2350"/>
              </a:lnSpc>
              <a:buNone/>
            </a:pPr>
            <a:r>
              <a:rPr lang="en-US" sz="1850" dirty="0">
                <a:solidFill>
                  <a:srgbClr val="454240"/>
                </a:solidFill>
                <a:latin typeface="Libre Baskerville" pitchFamily="34" charset="0"/>
                <a:ea typeface="Libre Baskerville" pitchFamily="34" charset="-122"/>
                <a:cs typeface="Libre Baskerville" pitchFamily="34" charset="-120"/>
              </a:rPr>
              <a:t>Liver Transplantation</a:t>
            </a:r>
            <a:endParaRPr lang="en-US" sz="1850" dirty="0"/>
          </a:p>
        </p:txBody>
      </p:sp>
      <p:sp>
        <p:nvSpPr>
          <p:cNvPr id="20" name="Text 12"/>
          <p:cNvSpPr/>
          <p:nvPr/>
        </p:nvSpPr>
        <p:spPr>
          <a:xfrm>
            <a:off x="7434977" y="6997184"/>
            <a:ext cx="6405920" cy="613410"/>
          </a:xfrm>
          <a:prstGeom prst="rect">
            <a:avLst/>
          </a:prstGeom>
          <a:noFill/>
          <a:ln/>
        </p:spPr>
        <p:txBody>
          <a:bodyPr wrap="square" lIns="0" tIns="0" rIns="0" bIns="0" rtlCol="0" anchor="t"/>
          <a:lstStyle/>
          <a:p>
            <a:pPr marL="0" indent="0" algn="l">
              <a:lnSpc>
                <a:spcPts val="2400"/>
              </a:lnSpc>
              <a:buNone/>
            </a:pPr>
            <a:r>
              <a:rPr lang="en-US" sz="1500" dirty="0">
                <a:solidFill>
                  <a:srgbClr val="454240"/>
                </a:solidFill>
                <a:latin typeface="DM Sans" pitchFamily="34" charset="0"/>
                <a:ea typeface="DM Sans" pitchFamily="34" charset="-122"/>
                <a:cs typeface="DM Sans" pitchFamily="34" charset="-120"/>
              </a:rPr>
              <a:t>Definitive treatment for end-stage liver disease and selected malignancies within Milan criteria.</a:t>
            </a:r>
            <a:endParaRPr lang="en-US" sz="1500" dirty="0"/>
          </a:p>
        </p:txBody>
      </p:sp>
      <p:sp>
        <p:nvSpPr>
          <p:cNvPr id="21" name="Rectangle 20">
            <a:extLst>
              <a:ext uri="{FF2B5EF4-FFF2-40B4-BE49-F238E27FC236}">
                <a16:creationId xmlns:a16="http://schemas.microsoft.com/office/drawing/2014/main" id="{8252EC2F-A5C3-89DE-317D-71021B66FF0F}"/>
              </a:ext>
            </a:extLst>
          </p:cNvPr>
          <p:cNvSpPr/>
          <p:nvPr/>
        </p:nvSpPr>
        <p:spPr>
          <a:xfrm>
            <a:off x="12847899" y="7766613"/>
            <a:ext cx="1655179" cy="335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953</Words>
  <Application>Microsoft Office PowerPoint</Application>
  <PresentationFormat>Custom</PresentationFormat>
  <Paragraphs>96</Paragraphs>
  <Slides>13</Slides>
  <Notes>10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DM Sans</vt:lpstr>
      <vt:lpstr>Arial</vt:lpstr>
      <vt:lpstr>Libre Baskerville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Dr Kennedy Ondede</dc:creator>
  <cp:lastModifiedBy>Dr Kennedy Ondede</cp:lastModifiedBy>
  <cp:revision>6</cp:revision>
  <dcterms:created xsi:type="dcterms:W3CDTF">2025-11-14T13:23:10Z</dcterms:created>
  <dcterms:modified xsi:type="dcterms:W3CDTF">2025-11-14T13:50:45Z</dcterms:modified>
</cp:coreProperties>
</file>